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MS) Bold" panose="020B0604020202020204" charset="0"/>
      <p:regular r:id="rId20"/>
    </p:embeddedFont>
    <p:embeddedFont>
      <p:font typeface="Dekko" panose="020B0604020202020204" charset="0"/>
      <p:regular r:id="rId21"/>
    </p:embeddedFont>
    <p:embeddedFont>
      <p:font typeface="League Spartan" panose="020B0604020202020204" charset="0"/>
      <p:regular r:id="rId22"/>
    </p:embeddedFont>
    <p:embeddedFont>
      <p:font typeface="Verdana Pro" panose="020B0604030504040204" pitchFamily="34" charset="0"/>
      <p:regular r:id="rId23"/>
    </p:embeddedFont>
    <p:embeddedFont>
      <p:font typeface="Verdana Pr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with a quick look at the app, we begin by logging in. After that, we’re taken to the monitoring screen, where we can see the data from the devices. Next, we go to the profile screen, where the previously registered information is displayed.</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ANTIGA--</a:t>
            </a:r>
          </a:p>
          <a:p>
            <a:endParaRPr lang="en-US"/>
          </a:p>
          <a:p>
            <a:r>
              <a:rPr lang="en-US"/>
              <a:t>Aqui vemos como o motorista irá interagir com o app.</a:t>
            </a:r>
          </a:p>
          <a:p>
            <a:r>
              <a:rPr lang="en-US"/>
              <a:t>O aplicativo recebe os dados do protótipo, organiza e apresenta dessa forma ao motorista.</a:t>
            </a:r>
          </a:p>
          <a:p>
            <a:endParaRPr lang="en-US"/>
          </a:p>
          <a:p>
            <a:r>
              <a:rPr lang="en-US"/>
              <a:t>-------------------------------------</a:t>
            </a:r>
          </a:p>
          <a:p>
            <a:endParaRPr lang="en-US"/>
          </a:p>
          <a:p>
            <a:r>
              <a:rPr lang="en-US"/>
              <a:t>Here we see how the driver will interact with the app.</a:t>
            </a:r>
          </a:p>
          <a:p>
            <a:r>
              <a:rPr lang="en-US"/>
              <a:t>The app receives the data from the prototype, organizes it, and presents it to the driver.</a:t>
            </a:r>
          </a:p>
          <a:p>
            <a:endParaRPr lang="en-US"/>
          </a:p>
          <a:p>
            <a:endParaRPr lang="en-US"/>
          </a:p>
          <a:p>
            <a:endParaRPr lang="en-US"/>
          </a:p>
          <a:p>
            <a:r>
              <a:rPr lang="en-US"/>
              <a:t>* adicionar o vídeo do app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our final considerations, we conclude that we did several surveys to understand user needs better and improve the app functionality, which has already been developed. Our team is currently dedicated to executing the finals tests to guarantee a more efficient and enjoyable user experience.</a:t>
            </a:r>
          </a:p>
          <a:p>
            <a:endParaRPr lang="en-US"/>
          </a:p>
          <a:p>
            <a:r>
              <a:rPr lang="en-US"/>
              <a:t>In short, SafeView was created to support the people who keep the logistics sector moving — the drivers. Our goal is to understand their needs and provide a good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direção do projeto se consolida com uma metodologia qualitativa, já que as pesquisas e estudos existentes não oferecem números estatísticos especifícos, conforme mencionado anteriormente.</a:t>
            </a:r>
          </a:p>
          <a:p>
            <a:r>
              <a:rPr lang="en-US"/>
              <a:t>No entanto, esse materiais destacam fatores que explicam as tragédias no trânsito.</a:t>
            </a:r>
          </a:p>
          <a:p>
            <a:endParaRPr lang="en-US"/>
          </a:p>
          <a:p>
            <a:r>
              <a:rPr lang="en-US"/>
              <a:t>Nosso estudo se baseia em relatos de acidentes envolvendo caminhões baú e limitações visuais dos motoristas.</a:t>
            </a:r>
          </a:p>
          <a:p>
            <a:endParaRPr lang="en-US"/>
          </a:p>
          <a:p>
            <a:r>
              <a:rPr lang="en-US"/>
              <a:t>---------------------------------</a:t>
            </a:r>
          </a:p>
          <a:p>
            <a:r>
              <a:rPr lang="en-US"/>
              <a:t>The project's direction is consolidated with a qualitative methodology, since existing research and studies do not offer specific statistics,</a:t>
            </a:r>
          </a:p>
          <a:p>
            <a:r>
              <a:rPr lang="en-US"/>
              <a:t>as previously mentioned.</a:t>
            </a:r>
          </a:p>
          <a:p>
            <a:r>
              <a:rPr lang="en-US"/>
              <a:t>However, these materials will highlight factors that explain traffic tragedies.</a:t>
            </a:r>
          </a:p>
          <a:p>
            <a:endParaRPr lang="en-US"/>
          </a:p>
          <a:p>
            <a:r>
              <a:rPr lang="en-US"/>
              <a:t>Our study is based on reports of accidents involving box trucks and drivers' visual impairments.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As principais referências utilizadas vêm de estudos da Companhia de Engenharia de Tráfego (CET) e da Polícia Rodoviária Federal (PRF).</a:t>
            </a:r>
          </a:p>
          <a:p>
            <a:endParaRPr lang="en-US"/>
          </a:p>
          <a:p>
            <a:endParaRPr lang="en-US"/>
          </a:p>
          <a:p>
            <a:r>
              <a:rPr lang="en-US"/>
              <a:t>-----------------------------------</a:t>
            </a:r>
          </a:p>
          <a:p>
            <a:r>
              <a:rPr lang="en-US"/>
              <a:t>The main references used come from studies by the Traffic Engineering Company (CET) and the Federal Highway Police (PRF).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Também, incorporamos conceitos de IoT, o que nos ajudou a estruturar um dispositivo focado em aumentar a segurança de motoristas e terceiros.</a:t>
            </a:r>
          </a:p>
          <a:p>
            <a:endParaRPr lang="en-US"/>
          </a:p>
          <a:p>
            <a:r>
              <a:rPr lang="en-US"/>
              <a:t>-----------------------------------</a:t>
            </a:r>
          </a:p>
          <a:p>
            <a:endParaRPr lang="en-US"/>
          </a:p>
          <a:p>
            <a:r>
              <a:rPr lang="en-US"/>
              <a:t>We also incorporated IoT concepts, which helped us structure a device focused on increasing the safety of drivers and third parties.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SafeView project, we used ESP-CAM and Raspberry Pi as the main hardware for image capturing and processing. Python and C++ were applied for programming and system integration.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mobile app was built with React Native and CSS, while Firebase (Cloud Firestore) ensured data storage and security. For design, we used Figma, and system modeling was done with UML, organizing processes and functionalities.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slideLayout" Target="../slideLayouts/slideLayout7.xml"/><Relationship Id="rId7" Type="http://schemas.openxmlformats.org/officeDocument/2006/relationships/image" Target="../media/image4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3.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877" y="1"/>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pt-BR"/>
            </a:p>
          </p:txBody>
        </p:sp>
      </p:grpSp>
      <p:grpSp>
        <p:nvGrpSpPr>
          <p:cNvPr id="4" name="Group 4"/>
          <p:cNvGrpSpPr>
            <a:grpSpLocks noChangeAspect="1"/>
          </p:cNvGrpSpPr>
          <p:nvPr/>
        </p:nvGrpSpPr>
        <p:grpSpPr>
          <a:xfrm>
            <a:off x="1306170" y="6279646"/>
            <a:ext cx="9009015" cy="3688008"/>
            <a:chOff x="0" y="0"/>
            <a:chExt cx="12012020" cy="4917344"/>
          </a:xfrm>
        </p:grpSpPr>
        <p:sp>
          <p:nvSpPr>
            <p:cNvPr id="5" name="Freeform 5" descr="Ícone  Descrição gerada automaticamente"/>
            <p:cNvSpPr/>
            <p:nvPr/>
          </p:nvSpPr>
          <p:spPr>
            <a:xfrm>
              <a:off x="0" y="0"/>
              <a:ext cx="12012041" cy="4917313"/>
            </a:xfrm>
            <a:custGeom>
              <a:avLst/>
              <a:gdLst/>
              <a:ahLst/>
              <a:cxnLst/>
              <a:rect l="l" t="t" r="r" b="b"/>
              <a:pathLst>
                <a:path w="12012041" h="4917313">
                  <a:moveTo>
                    <a:pt x="0" y="0"/>
                  </a:moveTo>
                  <a:lnTo>
                    <a:pt x="12012041" y="0"/>
                  </a:lnTo>
                  <a:lnTo>
                    <a:pt x="12012041" y="4917313"/>
                  </a:lnTo>
                  <a:lnTo>
                    <a:pt x="0" y="4917313"/>
                  </a:lnTo>
                  <a:lnTo>
                    <a:pt x="0" y="0"/>
                  </a:lnTo>
                  <a:close/>
                </a:path>
              </a:pathLst>
            </a:custGeom>
            <a:blipFill>
              <a:blip r:embed="rId3"/>
              <a:stretch>
                <a:fillRect/>
              </a:stretch>
            </a:blipFill>
          </p:spPr>
          <p:txBody>
            <a:bodyPr/>
            <a:lstStyle/>
            <a:p>
              <a:endParaRPr lang="pt-BR"/>
            </a:p>
          </p:txBody>
        </p:sp>
      </p:grpSp>
      <p:grpSp>
        <p:nvGrpSpPr>
          <p:cNvPr id="6" name="Group 6"/>
          <p:cNvGrpSpPr/>
          <p:nvPr/>
        </p:nvGrpSpPr>
        <p:grpSpPr>
          <a:xfrm>
            <a:off x="1528329" y="7305675"/>
            <a:ext cx="8207086" cy="2014104"/>
            <a:chOff x="0" y="0"/>
            <a:chExt cx="10942782" cy="2685472"/>
          </a:xfrm>
        </p:grpSpPr>
        <p:sp>
          <p:nvSpPr>
            <p:cNvPr id="7" name="Freeform 7"/>
            <p:cNvSpPr/>
            <p:nvPr/>
          </p:nvSpPr>
          <p:spPr>
            <a:xfrm>
              <a:off x="12700" y="12700"/>
              <a:ext cx="10917428" cy="2660015"/>
            </a:xfrm>
            <a:custGeom>
              <a:avLst/>
              <a:gdLst/>
              <a:ahLst/>
              <a:cxnLst/>
              <a:rect l="l" t="t" r="r" b="b"/>
              <a:pathLst>
                <a:path w="10917428" h="2660015">
                  <a:moveTo>
                    <a:pt x="0" y="0"/>
                  </a:moveTo>
                  <a:lnTo>
                    <a:pt x="10917428" y="0"/>
                  </a:lnTo>
                  <a:lnTo>
                    <a:pt x="10917428" y="2660015"/>
                  </a:lnTo>
                  <a:lnTo>
                    <a:pt x="0" y="2660015"/>
                  </a:lnTo>
                  <a:close/>
                </a:path>
              </a:pathLst>
            </a:custGeom>
            <a:solidFill>
              <a:srgbClr val="FFFFFF"/>
            </a:solidFill>
          </p:spPr>
          <p:txBody>
            <a:bodyPr/>
            <a:lstStyle/>
            <a:p>
              <a:endParaRPr lang="pt-BR"/>
            </a:p>
          </p:txBody>
        </p:sp>
        <p:sp>
          <p:nvSpPr>
            <p:cNvPr id="8" name="Freeform 8"/>
            <p:cNvSpPr/>
            <p:nvPr/>
          </p:nvSpPr>
          <p:spPr>
            <a:xfrm>
              <a:off x="0" y="0"/>
              <a:ext cx="10942828" cy="2685415"/>
            </a:xfrm>
            <a:custGeom>
              <a:avLst/>
              <a:gdLst/>
              <a:ahLst/>
              <a:cxnLst/>
              <a:rect l="l" t="t" r="r" b="b"/>
              <a:pathLst>
                <a:path w="10942828" h="2685415">
                  <a:moveTo>
                    <a:pt x="12700" y="0"/>
                  </a:moveTo>
                  <a:lnTo>
                    <a:pt x="10930128" y="0"/>
                  </a:lnTo>
                  <a:cubicBezTo>
                    <a:pt x="10937113" y="0"/>
                    <a:pt x="10942828" y="5715"/>
                    <a:pt x="10942828" y="12700"/>
                  </a:cubicBezTo>
                  <a:lnTo>
                    <a:pt x="10942828" y="2672715"/>
                  </a:lnTo>
                  <a:cubicBezTo>
                    <a:pt x="10942828" y="2679700"/>
                    <a:pt x="10937113" y="2685415"/>
                    <a:pt x="10930128" y="2685415"/>
                  </a:cubicBezTo>
                  <a:lnTo>
                    <a:pt x="12700" y="2685415"/>
                  </a:lnTo>
                  <a:cubicBezTo>
                    <a:pt x="5715" y="2685415"/>
                    <a:pt x="0" y="2679700"/>
                    <a:pt x="0" y="2672715"/>
                  </a:cubicBezTo>
                  <a:lnTo>
                    <a:pt x="0" y="12700"/>
                  </a:lnTo>
                  <a:cubicBezTo>
                    <a:pt x="0" y="5715"/>
                    <a:pt x="5715" y="0"/>
                    <a:pt x="12700" y="0"/>
                  </a:cubicBezTo>
                  <a:moveTo>
                    <a:pt x="12700" y="25400"/>
                  </a:moveTo>
                  <a:lnTo>
                    <a:pt x="12700" y="12700"/>
                  </a:lnTo>
                  <a:lnTo>
                    <a:pt x="25400" y="12700"/>
                  </a:lnTo>
                  <a:lnTo>
                    <a:pt x="25400" y="2672715"/>
                  </a:lnTo>
                  <a:lnTo>
                    <a:pt x="12700" y="2672715"/>
                  </a:lnTo>
                  <a:lnTo>
                    <a:pt x="12700" y="2660015"/>
                  </a:lnTo>
                  <a:lnTo>
                    <a:pt x="10930128" y="2660015"/>
                  </a:lnTo>
                  <a:lnTo>
                    <a:pt x="10930128" y="2672715"/>
                  </a:lnTo>
                  <a:lnTo>
                    <a:pt x="10917428" y="2672715"/>
                  </a:lnTo>
                  <a:lnTo>
                    <a:pt x="10917428" y="12700"/>
                  </a:lnTo>
                  <a:lnTo>
                    <a:pt x="10930128" y="12700"/>
                  </a:lnTo>
                  <a:lnTo>
                    <a:pt x="10930128" y="25400"/>
                  </a:lnTo>
                  <a:lnTo>
                    <a:pt x="12700" y="25400"/>
                  </a:lnTo>
                  <a:close/>
                </a:path>
              </a:pathLst>
            </a:custGeom>
            <a:solidFill>
              <a:srgbClr val="FFFFFF"/>
            </a:solidFill>
          </p:spPr>
          <p:txBody>
            <a:bodyPr/>
            <a:lstStyle/>
            <a:p>
              <a:endParaRPr lang="pt-BR"/>
            </a:p>
          </p:txBody>
        </p:sp>
      </p:grpSp>
      <p:grpSp>
        <p:nvGrpSpPr>
          <p:cNvPr id="9" name="Group 9"/>
          <p:cNvGrpSpPr>
            <a:grpSpLocks noChangeAspect="1"/>
          </p:cNvGrpSpPr>
          <p:nvPr/>
        </p:nvGrpSpPr>
        <p:grpSpPr>
          <a:xfrm>
            <a:off x="6068290" y="7507895"/>
            <a:ext cx="2595516" cy="1636107"/>
            <a:chOff x="0" y="0"/>
            <a:chExt cx="3460688" cy="2181476"/>
          </a:xfrm>
        </p:grpSpPr>
        <p:sp>
          <p:nvSpPr>
            <p:cNvPr id="10" name="Freeform 10" descr="Forma  O conteúdo gerado por IA pode estar incorreto."/>
            <p:cNvSpPr/>
            <p:nvPr/>
          </p:nvSpPr>
          <p:spPr>
            <a:xfrm>
              <a:off x="0" y="0"/>
              <a:ext cx="3460750" cy="2181479"/>
            </a:xfrm>
            <a:custGeom>
              <a:avLst/>
              <a:gdLst/>
              <a:ahLst/>
              <a:cxnLst/>
              <a:rect l="l" t="t" r="r" b="b"/>
              <a:pathLst>
                <a:path w="3460750" h="2181479">
                  <a:moveTo>
                    <a:pt x="0" y="0"/>
                  </a:moveTo>
                  <a:lnTo>
                    <a:pt x="3460750" y="0"/>
                  </a:lnTo>
                  <a:lnTo>
                    <a:pt x="3460750" y="2181479"/>
                  </a:lnTo>
                  <a:lnTo>
                    <a:pt x="0" y="2181479"/>
                  </a:lnTo>
                  <a:lnTo>
                    <a:pt x="0" y="0"/>
                  </a:lnTo>
                  <a:close/>
                </a:path>
              </a:pathLst>
            </a:custGeom>
            <a:blipFill>
              <a:blip r:embed="rId4"/>
              <a:stretch>
                <a:fillRect r="1"/>
              </a:stretch>
            </a:blipFill>
          </p:spPr>
          <p:txBody>
            <a:bodyPr/>
            <a:lstStyle/>
            <a:p>
              <a:endParaRPr lang="pt-BR"/>
            </a:p>
          </p:txBody>
        </p:sp>
      </p:grpSp>
      <p:grpSp>
        <p:nvGrpSpPr>
          <p:cNvPr id="11" name="Group 11"/>
          <p:cNvGrpSpPr>
            <a:grpSpLocks noChangeAspect="1"/>
          </p:cNvGrpSpPr>
          <p:nvPr/>
        </p:nvGrpSpPr>
        <p:grpSpPr>
          <a:xfrm>
            <a:off x="8296714" y="5894067"/>
            <a:ext cx="4392933" cy="4392933"/>
            <a:chOff x="0" y="0"/>
            <a:chExt cx="5857244" cy="5857244"/>
          </a:xfrm>
        </p:grpSpPr>
        <p:sp>
          <p:nvSpPr>
            <p:cNvPr id="12" name="Freeform 12" descr="Texto  O conteúdo gerado por IA pode estar incorreto."/>
            <p:cNvSpPr/>
            <p:nvPr/>
          </p:nvSpPr>
          <p:spPr>
            <a:xfrm>
              <a:off x="0" y="0"/>
              <a:ext cx="5857240" cy="5857240"/>
            </a:xfrm>
            <a:custGeom>
              <a:avLst/>
              <a:gdLst/>
              <a:ahLst/>
              <a:cxnLst/>
              <a:rect l="l" t="t" r="r" b="b"/>
              <a:pathLst>
                <a:path w="5857240" h="5857240">
                  <a:moveTo>
                    <a:pt x="0" y="0"/>
                  </a:moveTo>
                  <a:lnTo>
                    <a:pt x="5857240" y="0"/>
                  </a:lnTo>
                  <a:lnTo>
                    <a:pt x="5857240" y="5857240"/>
                  </a:lnTo>
                  <a:lnTo>
                    <a:pt x="0" y="5857240"/>
                  </a:lnTo>
                  <a:lnTo>
                    <a:pt x="0" y="0"/>
                  </a:lnTo>
                  <a:close/>
                </a:path>
              </a:pathLst>
            </a:custGeom>
            <a:blipFill>
              <a:blip r:embed="rId5"/>
              <a:stretch>
                <a:fillRect/>
              </a:stretch>
            </a:blipFill>
          </p:spPr>
          <p:txBody>
            <a:bodyPr/>
            <a:lstStyle/>
            <a:p>
              <a:endParaRPr lang="pt-BR"/>
            </a:p>
          </p:txBody>
        </p:sp>
      </p:grpSp>
      <p:grpSp>
        <p:nvGrpSpPr>
          <p:cNvPr id="13" name="Group 13"/>
          <p:cNvGrpSpPr>
            <a:grpSpLocks noChangeAspect="1"/>
          </p:cNvGrpSpPr>
          <p:nvPr/>
        </p:nvGrpSpPr>
        <p:grpSpPr>
          <a:xfrm>
            <a:off x="39927" y="7324402"/>
            <a:ext cx="5922818" cy="1513966"/>
            <a:chOff x="0" y="0"/>
            <a:chExt cx="7897090" cy="2018622"/>
          </a:xfrm>
        </p:grpSpPr>
        <p:sp>
          <p:nvSpPr>
            <p:cNvPr id="14" name="Freeform 14"/>
            <p:cNvSpPr/>
            <p:nvPr/>
          </p:nvSpPr>
          <p:spPr>
            <a:xfrm>
              <a:off x="0" y="0"/>
              <a:ext cx="7897114" cy="2018665"/>
            </a:xfrm>
            <a:custGeom>
              <a:avLst/>
              <a:gdLst/>
              <a:ahLst/>
              <a:cxnLst/>
              <a:rect l="l" t="t" r="r" b="b"/>
              <a:pathLst>
                <a:path w="7897114" h="2018665">
                  <a:moveTo>
                    <a:pt x="0" y="0"/>
                  </a:moveTo>
                  <a:lnTo>
                    <a:pt x="7897114" y="0"/>
                  </a:lnTo>
                  <a:lnTo>
                    <a:pt x="7897114" y="2018665"/>
                  </a:lnTo>
                  <a:lnTo>
                    <a:pt x="0" y="2018665"/>
                  </a:lnTo>
                  <a:lnTo>
                    <a:pt x="0" y="0"/>
                  </a:lnTo>
                  <a:close/>
                </a:path>
              </a:pathLst>
            </a:custGeom>
            <a:blipFill>
              <a:blip r:embed="rId6"/>
              <a:stretch>
                <a:fillRect l="-5210" t="-15341" r="-6841" b="-31934"/>
              </a:stretch>
            </a:blipFill>
          </p:spPr>
          <p:txBody>
            <a:bodyPr/>
            <a:lstStyle/>
            <a:p>
              <a:endParaRPr lang="pt-BR"/>
            </a:p>
          </p:txBody>
        </p:sp>
      </p:grpSp>
      <p:sp>
        <p:nvSpPr>
          <p:cNvPr id="15" name="TextBox 15"/>
          <p:cNvSpPr txBox="1"/>
          <p:nvPr/>
        </p:nvSpPr>
        <p:spPr>
          <a:xfrm>
            <a:off x="12398518" y="7505989"/>
            <a:ext cx="5512291" cy="1507617"/>
          </a:xfrm>
          <a:prstGeom prst="rect">
            <a:avLst/>
          </a:prstGeom>
        </p:spPr>
        <p:txBody>
          <a:bodyPr lIns="0" tIns="0" rIns="0" bIns="0" rtlCol="0" anchor="t">
            <a:spAutoFit/>
          </a:bodyPr>
          <a:lstStyle/>
          <a:p>
            <a:pPr algn="l">
              <a:lnSpc>
                <a:spcPts val="3024"/>
              </a:lnSpc>
            </a:pPr>
            <a:r>
              <a:rPr lang="en-US" sz="2100" b="1">
                <a:solidFill>
                  <a:srgbClr val="000000"/>
                </a:solidFill>
                <a:latin typeface="Verdana Pro Bold"/>
                <a:ea typeface="Verdana Pro Bold"/>
                <a:cs typeface="Verdana Pro Bold"/>
                <a:sym typeface="Verdana Pro Bold"/>
              </a:rPr>
              <a:t>SafeView: Blind Spot Reduction System for Large Vehicles</a:t>
            </a:r>
          </a:p>
          <a:p>
            <a:pPr algn="l">
              <a:lnSpc>
                <a:spcPts val="3024"/>
              </a:lnSpc>
            </a:pPr>
            <a:endParaRPr lang="en-US" sz="2100" b="1">
              <a:solidFill>
                <a:srgbClr val="000000"/>
              </a:solidFill>
              <a:latin typeface="Verdana Pro Bold"/>
              <a:ea typeface="Verdana Pro Bold"/>
              <a:cs typeface="Verdana Pro Bold"/>
              <a:sym typeface="Verdana Pro Bold"/>
            </a:endParaRPr>
          </a:p>
          <a:p>
            <a:pPr algn="l">
              <a:lnSpc>
                <a:spcPts val="3024"/>
              </a:lnSpc>
            </a:pPr>
            <a:r>
              <a:rPr lang="en-US" sz="2100">
                <a:solidFill>
                  <a:srgbClr val="000000"/>
                </a:solidFill>
                <a:latin typeface="Verdana Pro"/>
                <a:ea typeface="Verdana Pro"/>
                <a:cs typeface="Verdana Pro"/>
                <a:sym typeface="Verdana Pro"/>
              </a:rPr>
              <a:t>19/11/2025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CONCEPTUAL FOUNDATIONS</a:t>
            </a:r>
          </a:p>
        </p:txBody>
      </p:sp>
      <p:sp>
        <p:nvSpPr>
          <p:cNvPr id="10" name="TextBox 10"/>
          <p:cNvSpPr txBox="1"/>
          <p:nvPr/>
        </p:nvSpPr>
        <p:spPr>
          <a:xfrm>
            <a:off x="5597788" y="4861727"/>
            <a:ext cx="10504458" cy="184785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The Internet of Things goes beyond the residential environment, as, with the power to collect and process data from interconnected environments and networks, it transforms our perception of the world around us, bringing diverse impacts in areas of logistics, traffic, and security. (OLIVEIRA, 2021).</a:t>
            </a:r>
          </a:p>
        </p:txBody>
      </p:sp>
      <p:grpSp>
        <p:nvGrpSpPr>
          <p:cNvPr id="11" name="Group 11"/>
          <p:cNvGrpSpPr/>
          <p:nvPr/>
        </p:nvGrpSpPr>
        <p:grpSpPr>
          <a:xfrm>
            <a:off x="1946147" y="4386980"/>
            <a:ext cx="3025223" cy="3119572"/>
            <a:chOff x="0" y="0"/>
            <a:chExt cx="4033631" cy="4159430"/>
          </a:xfrm>
        </p:grpSpPr>
        <p:sp>
          <p:nvSpPr>
            <p:cNvPr id="12" name="Freeform 12"/>
            <p:cNvSpPr/>
            <p:nvPr/>
          </p:nvSpPr>
          <p:spPr>
            <a:xfrm>
              <a:off x="847456" y="624463"/>
              <a:ext cx="2338719" cy="2975455"/>
            </a:xfrm>
            <a:custGeom>
              <a:avLst/>
              <a:gdLst/>
              <a:ahLst/>
              <a:cxnLst/>
              <a:rect l="l" t="t" r="r" b="b"/>
              <a:pathLst>
                <a:path w="2338719" h="2975455">
                  <a:moveTo>
                    <a:pt x="0" y="0"/>
                  </a:moveTo>
                  <a:lnTo>
                    <a:pt x="2338719" y="0"/>
                  </a:lnTo>
                  <a:lnTo>
                    <a:pt x="2338719" y="2975455"/>
                  </a:lnTo>
                  <a:lnTo>
                    <a:pt x="0" y="2975455"/>
                  </a:lnTo>
                  <a:lnTo>
                    <a:pt x="0" y="0"/>
                  </a:lnTo>
                  <a:close/>
                </a:path>
              </a:pathLst>
            </a:custGeom>
            <a:blipFill>
              <a:blip r:embed="rId3"/>
              <a:stretch>
                <a:fillRect t="-4300" b="-4300"/>
              </a:stretch>
            </a:blipFill>
          </p:spPr>
          <p:txBody>
            <a:bodyPr/>
            <a:lstStyle/>
            <a:p>
              <a:endParaRPr lang="pt-BR"/>
            </a:p>
          </p:txBody>
        </p:sp>
        <p:sp>
          <p:nvSpPr>
            <p:cNvPr id="13" name="TextBox 13"/>
            <p:cNvSpPr txBox="1"/>
            <p:nvPr/>
          </p:nvSpPr>
          <p:spPr>
            <a:xfrm>
              <a:off x="528367" y="0"/>
              <a:ext cx="2976896"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3 - IoT book</a:t>
              </a:r>
            </a:p>
          </p:txBody>
        </p:sp>
        <p:sp>
          <p:nvSpPr>
            <p:cNvPr id="14" name="TextBox 14"/>
            <p:cNvSpPr txBox="1"/>
            <p:nvPr/>
          </p:nvSpPr>
          <p:spPr>
            <a:xfrm>
              <a:off x="0" y="3854630"/>
              <a:ext cx="4033631"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Amazon.com.br, 2025</a:t>
              </a:r>
            </a:p>
          </p:txBody>
        </p:sp>
      </p:grpSp>
      <p:grpSp>
        <p:nvGrpSpPr>
          <p:cNvPr id="15" name="Group 15"/>
          <p:cNvGrpSpPr/>
          <p:nvPr/>
        </p:nvGrpSpPr>
        <p:grpSpPr>
          <a:xfrm>
            <a:off x="225468" y="8482773"/>
            <a:ext cx="690031" cy="2399227"/>
            <a:chOff x="0" y="0"/>
            <a:chExt cx="181744" cy="631895"/>
          </a:xfrm>
        </p:grpSpPr>
        <p:sp>
          <p:nvSpPr>
            <p:cNvPr id="16" name="Freeform 16"/>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7" name="TextBox 17"/>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8" name="Group 18"/>
          <p:cNvGrpSpPr/>
          <p:nvPr/>
        </p:nvGrpSpPr>
        <p:grpSpPr>
          <a:xfrm>
            <a:off x="1064741" y="8898092"/>
            <a:ext cx="690031" cy="2399227"/>
            <a:chOff x="0" y="0"/>
            <a:chExt cx="181744" cy="631895"/>
          </a:xfrm>
        </p:grpSpPr>
        <p:sp>
          <p:nvSpPr>
            <p:cNvPr id="19" name="Freeform 19"/>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0" name="TextBox 20"/>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139554" y="3877909"/>
            <a:ext cx="2934874" cy="3502512"/>
            <a:chOff x="0" y="0"/>
            <a:chExt cx="3913165" cy="4670016"/>
          </a:xfrm>
        </p:grpSpPr>
        <p:sp>
          <p:nvSpPr>
            <p:cNvPr id="10" name="Freeform 10"/>
            <p:cNvSpPr/>
            <p:nvPr/>
          </p:nvSpPr>
          <p:spPr>
            <a:xfrm>
              <a:off x="294856" y="431800"/>
              <a:ext cx="3369735" cy="3277520"/>
            </a:xfrm>
            <a:custGeom>
              <a:avLst/>
              <a:gdLst/>
              <a:ahLst/>
              <a:cxnLst/>
              <a:rect l="l" t="t" r="r" b="b"/>
              <a:pathLst>
                <a:path w="3369735" h="3277520">
                  <a:moveTo>
                    <a:pt x="0" y="0"/>
                  </a:moveTo>
                  <a:lnTo>
                    <a:pt x="3369735" y="0"/>
                  </a:lnTo>
                  <a:lnTo>
                    <a:pt x="3369735" y="3277520"/>
                  </a:lnTo>
                  <a:lnTo>
                    <a:pt x="0" y="3277520"/>
                  </a:lnTo>
                  <a:lnTo>
                    <a:pt x="0" y="0"/>
                  </a:lnTo>
                  <a:close/>
                </a:path>
              </a:pathLst>
            </a:custGeom>
            <a:blipFill>
              <a:blip r:embed="rId3"/>
              <a:stretch>
                <a:fillRect l="-50932" t="-32543" r="-40433" b="-31960"/>
              </a:stretch>
            </a:blipFill>
          </p:spPr>
          <p:txBody>
            <a:bodyPr/>
            <a:lstStyle/>
            <a:p>
              <a:endParaRPr lang="pt-BR"/>
            </a:p>
          </p:txBody>
        </p:sp>
        <p:sp>
          <p:nvSpPr>
            <p:cNvPr id="11" name="TextBox 11"/>
            <p:cNvSpPr txBox="1"/>
            <p:nvPr/>
          </p:nvSpPr>
          <p:spPr>
            <a:xfrm>
              <a:off x="0" y="4060416"/>
              <a:ext cx="3913165"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Own authorship, 2025</a:t>
              </a:r>
            </a:p>
          </p:txBody>
        </p:sp>
        <p:sp>
          <p:nvSpPr>
            <p:cNvPr id="12" name="TextBox 12"/>
            <p:cNvSpPr txBox="1"/>
            <p:nvPr/>
          </p:nvSpPr>
          <p:spPr>
            <a:xfrm>
              <a:off x="440383" y="0"/>
              <a:ext cx="307868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6 - ESP32-CAM</a:t>
              </a:r>
            </a:p>
          </p:txBody>
        </p:sp>
      </p:grpSp>
      <p:grpSp>
        <p:nvGrpSpPr>
          <p:cNvPr id="13" name="Group 13"/>
          <p:cNvGrpSpPr/>
          <p:nvPr/>
        </p:nvGrpSpPr>
        <p:grpSpPr>
          <a:xfrm>
            <a:off x="5119135" y="3877909"/>
            <a:ext cx="3576434" cy="3502512"/>
            <a:chOff x="0" y="0"/>
            <a:chExt cx="4768579" cy="4670016"/>
          </a:xfrm>
        </p:grpSpPr>
        <p:sp>
          <p:nvSpPr>
            <p:cNvPr id="14" name="Freeform 14"/>
            <p:cNvSpPr/>
            <p:nvPr/>
          </p:nvSpPr>
          <p:spPr>
            <a:xfrm>
              <a:off x="0" y="479064"/>
              <a:ext cx="4768579" cy="3230256"/>
            </a:xfrm>
            <a:custGeom>
              <a:avLst/>
              <a:gdLst/>
              <a:ahLst/>
              <a:cxnLst/>
              <a:rect l="l" t="t" r="r" b="b"/>
              <a:pathLst>
                <a:path w="4768579" h="3230256">
                  <a:moveTo>
                    <a:pt x="0" y="0"/>
                  </a:moveTo>
                  <a:lnTo>
                    <a:pt x="4768579" y="0"/>
                  </a:lnTo>
                  <a:lnTo>
                    <a:pt x="4768579" y="3230256"/>
                  </a:lnTo>
                  <a:lnTo>
                    <a:pt x="0" y="3230256"/>
                  </a:lnTo>
                  <a:lnTo>
                    <a:pt x="0" y="0"/>
                  </a:lnTo>
                  <a:close/>
                </a:path>
              </a:pathLst>
            </a:custGeom>
            <a:blipFill>
              <a:blip r:embed="rId4"/>
              <a:stretch>
                <a:fillRect t="-59331" b="-103108"/>
              </a:stretch>
            </a:blipFill>
          </p:spPr>
          <p:txBody>
            <a:bodyPr/>
            <a:lstStyle/>
            <a:p>
              <a:endParaRPr lang="pt-BR"/>
            </a:p>
          </p:txBody>
        </p:sp>
        <p:sp>
          <p:nvSpPr>
            <p:cNvPr id="15" name="TextBox 15"/>
            <p:cNvSpPr txBox="1"/>
            <p:nvPr/>
          </p:nvSpPr>
          <p:spPr>
            <a:xfrm>
              <a:off x="556680" y="4060416"/>
              <a:ext cx="3802617"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Own authorship, 2025</a:t>
              </a:r>
            </a:p>
          </p:txBody>
        </p:sp>
        <p:sp>
          <p:nvSpPr>
            <p:cNvPr id="16" name="TextBox 16"/>
            <p:cNvSpPr txBox="1"/>
            <p:nvPr/>
          </p:nvSpPr>
          <p:spPr>
            <a:xfrm>
              <a:off x="763305" y="0"/>
              <a:ext cx="3241968"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7 - Raspberry Pi</a:t>
              </a:r>
            </a:p>
          </p:txBody>
        </p:sp>
      </p:grpSp>
      <p:grpSp>
        <p:nvGrpSpPr>
          <p:cNvPr id="17" name="Group 17"/>
          <p:cNvGrpSpPr/>
          <p:nvPr/>
        </p:nvGrpSpPr>
        <p:grpSpPr>
          <a:xfrm>
            <a:off x="10024960" y="3877909"/>
            <a:ext cx="2420791" cy="3502512"/>
            <a:chOff x="0" y="0"/>
            <a:chExt cx="3227722" cy="4670016"/>
          </a:xfrm>
        </p:grpSpPr>
        <p:sp>
          <p:nvSpPr>
            <p:cNvPr id="18" name="Freeform 18"/>
            <p:cNvSpPr/>
            <p:nvPr/>
          </p:nvSpPr>
          <p:spPr>
            <a:xfrm>
              <a:off x="0" y="431800"/>
              <a:ext cx="3227722" cy="3227722"/>
            </a:xfrm>
            <a:custGeom>
              <a:avLst/>
              <a:gdLst/>
              <a:ahLst/>
              <a:cxnLst/>
              <a:rect l="l" t="t" r="r" b="b"/>
              <a:pathLst>
                <a:path w="3227722" h="3227722">
                  <a:moveTo>
                    <a:pt x="0" y="0"/>
                  </a:moveTo>
                  <a:lnTo>
                    <a:pt x="3227722" y="0"/>
                  </a:lnTo>
                  <a:lnTo>
                    <a:pt x="3227722" y="3227722"/>
                  </a:lnTo>
                  <a:lnTo>
                    <a:pt x="0" y="3227722"/>
                  </a:lnTo>
                  <a:lnTo>
                    <a:pt x="0" y="0"/>
                  </a:lnTo>
                  <a:close/>
                </a:path>
              </a:pathLst>
            </a:custGeom>
            <a:blipFill>
              <a:blip r:embed="rId5"/>
              <a:stretch>
                <a:fillRect/>
              </a:stretch>
            </a:blipFill>
          </p:spPr>
          <p:txBody>
            <a:bodyPr/>
            <a:lstStyle/>
            <a:p>
              <a:endParaRPr lang="pt-BR"/>
            </a:p>
          </p:txBody>
        </p:sp>
        <p:sp>
          <p:nvSpPr>
            <p:cNvPr id="19" name="TextBox 19"/>
            <p:cNvSpPr txBox="1"/>
            <p:nvPr/>
          </p:nvSpPr>
          <p:spPr>
            <a:xfrm>
              <a:off x="50769" y="4060416"/>
              <a:ext cx="3126184"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Python.org, 2025</a:t>
              </a:r>
            </a:p>
          </p:txBody>
        </p:sp>
        <p:sp>
          <p:nvSpPr>
            <p:cNvPr id="20" name="TextBox 20"/>
            <p:cNvSpPr txBox="1"/>
            <p:nvPr/>
          </p:nvSpPr>
          <p:spPr>
            <a:xfrm>
              <a:off x="43904" y="0"/>
              <a:ext cx="313991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8 - Logo Python</a:t>
              </a:r>
            </a:p>
          </p:txBody>
        </p:sp>
      </p:grpSp>
      <p:grpSp>
        <p:nvGrpSpPr>
          <p:cNvPr id="21" name="Group 21"/>
          <p:cNvGrpSpPr/>
          <p:nvPr/>
        </p:nvGrpSpPr>
        <p:grpSpPr>
          <a:xfrm>
            <a:off x="13819161" y="3877909"/>
            <a:ext cx="3329285" cy="3502512"/>
            <a:chOff x="0" y="0"/>
            <a:chExt cx="4439047" cy="4670016"/>
          </a:xfrm>
        </p:grpSpPr>
        <p:sp>
          <p:nvSpPr>
            <p:cNvPr id="22" name="Freeform 22"/>
            <p:cNvSpPr/>
            <p:nvPr/>
          </p:nvSpPr>
          <p:spPr>
            <a:xfrm>
              <a:off x="881383" y="479064"/>
              <a:ext cx="2676282" cy="3012653"/>
            </a:xfrm>
            <a:custGeom>
              <a:avLst/>
              <a:gdLst/>
              <a:ahLst/>
              <a:cxnLst/>
              <a:rect l="l" t="t" r="r" b="b"/>
              <a:pathLst>
                <a:path w="2676282" h="3012653">
                  <a:moveTo>
                    <a:pt x="0" y="0"/>
                  </a:moveTo>
                  <a:lnTo>
                    <a:pt x="2676281" y="0"/>
                  </a:lnTo>
                  <a:lnTo>
                    <a:pt x="2676281" y="3012653"/>
                  </a:lnTo>
                  <a:lnTo>
                    <a:pt x="0" y="3012653"/>
                  </a:lnTo>
                  <a:lnTo>
                    <a:pt x="0" y="0"/>
                  </a:lnTo>
                  <a:close/>
                </a:path>
              </a:pathLst>
            </a:custGeom>
            <a:blipFill>
              <a:blip r:embed="rId6"/>
              <a:stretch>
                <a:fillRect/>
              </a:stretch>
            </a:blipFill>
          </p:spPr>
          <p:txBody>
            <a:bodyPr/>
            <a:lstStyle/>
            <a:p>
              <a:endParaRPr lang="pt-BR"/>
            </a:p>
          </p:txBody>
        </p:sp>
        <p:sp>
          <p:nvSpPr>
            <p:cNvPr id="23" name="TextBox 23"/>
            <p:cNvSpPr txBox="1"/>
            <p:nvPr/>
          </p:nvSpPr>
          <p:spPr>
            <a:xfrm>
              <a:off x="0" y="4060416"/>
              <a:ext cx="4439047"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Microsoft Community, 2025</a:t>
              </a:r>
            </a:p>
          </p:txBody>
        </p:sp>
        <p:sp>
          <p:nvSpPr>
            <p:cNvPr id="24" name="TextBox 24"/>
            <p:cNvSpPr txBox="1"/>
            <p:nvPr/>
          </p:nvSpPr>
          <p:spPr>
            <a:xfrm>
              <a:off x="629156" y="0"/>
              <a:ext cx="3180736" cy="317500"/>
            </a:xfrm>
            <a:prstGeom prst="rect">
              <a:avLst/>
            </a:prstGeom>
          </p:spPr>
          <p:txBody>
            <a:bodyPr lIns="0" tIns="0" rIns="0" bIns="0" rtlCol="0" anchor="t">
              <a:spAutoFit/>
            </a:bodyPr>
            <a:lstStyle/>
            <a:p>
              <a:pPr algn="ctr">
                <a:lnSpc>
                  <a:spcPts val="1919"/>
                </a:lnSpc>
                <a:spcBef>
                  <a:spcPct val="0"/>
                </a:spcBef>
              </a:pPr>
              <a:r>
                <a:rPr lang="en-US" sz="1599">
                  <a:solidFill>
                    <a:srgbClr val="000000"/>
                  </a:solidFill>
                  <a:latin typeface="Verdana Pro"/>
                  <a:ea typeface="Verdana Pro"/>
                  <a:cs typeface="Verdana Pro"/>
                  <a:sym typeface="Verdana Pro"/>
                </a:rPr>
                <a:t>Figure 9 - Logo C ++</a:t>
              </a:r>
            </a:p>
          </p:txBody>
        </p:sp>
      </p:grpSp>
      <p:sp>
        <p:nvSpPr>
          <p:cNvPr id="25" name="TextBox 25"/>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TECHNOLOGIES AND TOOLS</a:t>
            </a:r>
          </a:p>
        </p:txBody>
      </p:sp>
      <p:grpSp>
        <p:nvGrpSpPr>
          <p:cNvPr id="26" name="Group 26"/>
          <p:cNvGrpSpPr/>
          <p:nvPr/>
        </p:nvGrpSpPr>
        <p:grpSpPr>
          <a:xfrm>
            <a:off x="16569269" y="8717660"/>
            <a:ext cx="690031" cy="2399227"/>
            <a:chOff x="0" y="0"/>
            <a:chExt cx="181744" cy="631895"/>
          </a:xfrm>
        </p:grpSpPr>
        <p:sp>
          <p:nvSpPr>
            <p:cNvPr id="27" name="Freeform 2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8" name="TextBox 2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15704731" y="9258300"/>
            <a:ext cx="690031" cy="2399227"/>
            <a:chOff x="0" y="0"/>
            <a:chExt cx="181744" cy="631895"/>
          </a:xfrm>
        </p:grpSpPr>
        <p:sp>
          <p:nvSpPr>
            <p:cNvPr id="30" name="Freeform 3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31" name="TextBox 3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225468" y="8482773"/>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064741" y="8898092"/>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Freeform 15"/>
          <p:cNvSpPr/>
          <p:nvPr/>
        </p:nvSpPr>
        <p:spPr>
          <a:xfrm>
            <a:off x="10077784" y="3766375"/>
            <a:ext cx="7181516" cy="3677412"/>
          </a:xfrm>
          <a:custGeom>
            <a:avLst/>
            <a:gdLst/>
            <a:ahLst/>
            <a:cxnLst/>
            <a:rect l="l" t="t" r="r" b="b"/>
            <a:pathLst>
              <a:path w="7181516" h="3677412">
                <a:moveTo>
                  <a:pt x="0" y="0"/>
                </a:moveTo>
                <a:lnTo>
                  <a:pt x="7181516" y="0"/>
                </a:lnTo>
                <a:lnTo>
                  <a:pt x="7181516" y="3677412"/>
                </a:lnTo>
                <a:lnTo>
                  <a:pt x="0" y="3677412"/>
                </a:lnTo>
                <a:lnTo>
                  <a:pt x="0" y="0"/>
                </a:lnTo>
                <a:close/>
              </a:path>
            </a:pathLst>
          </a:custGeom>
          <a:blipFill>
            <a:blip r:embed="rId3"/>
            <a:stretch>
              <a:fillRect l="-14873" t="-79915" r="-15642" b="-74965"/>
            </a:stretch>
          </a:blipFill>
        </p:spPr>
        <p:txBody>
          <a:bodyPr/>
          <a:lstStyle/>
          <a:p>
            <a:endParaRPr lang="pt-BR"/>
          </a:p>
        </p:txBody>
      </p:sp>
      <p:grpSp>
        <p:nvGrpSpPr>
          <p:cNvPr id="16" name="Group 16"/>
          <p:cNvGrpSpPr/>
          <p:nvPr/>
        </p:nvGrpSpPr>
        <p:grpSpPr>
          <a:xfrm>
            <a:off x="225468" y="2719644"/>
            <a:ext cx="9702988" cy="5355555"/>
            <a:chOff x="0" y="0"/>
            <a:chExt cx="1206239" cy="665782"/>
          </a:xfrm>
        </p:grpSpPr>
        <p:sp>
          <p:nvSpPr>
            <p:cNvPr id="17" name="Freeform 17"/>
            <p:cNvSpPr/>
            <p:nvPr/>
          </p:nvSpPr>
          <p:spPr>
            <a:xfrm>
              <a:off x="0" y="0"/>
              <a:ext cx="1206239" cy="665782"/>
            </a:xfrm>
            <a:custGeom>
              <a:avLst/>
              <a:gdLst/>
              <a:ahLst/>
              <a:cxnLst/>
              <a:rect l="l" t="t" r="r" b="b"/>
              <a:pathLst>
                <a:path w="1206239" h="665782">
                  <a:moveTo>
                    <a:pt x="79789" y="0"/>
                  </a:moveTo>
                  <a:lnTo>
                    <a:pt x="1126450" y="0"/>
                  </a:lnTo>
                  <a:cubicBezTo>
                    <a:pt x="1170516" y="0"/>
                    <a:pt x="1206239" y="35723"/>
                    <a:pt x="1206239" y="79789"/>
                  </a:cubicBezTo>
                  <a:lnTo>
                    <a:pt x="1206239" y="585993"/>
                  </a:lnTo>
                  <a:cubicBezTo>
                    <a:pt x="1206239" y="630060"/>
                    <a:pt x="1170516" y="665782"/>
                    <a:pt x="1126450" y="665782"/>
                  </a:cubicBezTo>
                  <a:lnTo>
                    <a:pt x="79789" y="665782"/>
                  </a:lnTo>
                  <a:cubicBezTo>
                    <a:pt x="35723" y="665782"/>
                    <a:pt x="0" y="630060"/>
                    <a:pt x="0" y="585993"/>
                  </a:cubicBezTo>
                  <a:lnTo>
                    <a:pt x="0" y="79789"/>
                  </a:lnTo>
                  <a:cubicBezTo>
                    <a:pt x="0" y="35723"/>
                    <a:pt x="35723" y="0"/>
                    <a:pt x="79789" y="0"/>
                  </a:cubicBezTo>
                  <a:close/>
                </a:path>
              </a:pathLst>
            </a:custGeom>
            <a:blipFill>
              <a:blip r:embed="rId4"/>
              <a:stretch>
                <a:fillRect t="-955" b="-955"/>
              </a:stretch>
            </a:blipFill>
          </p:spPr>
          <p:txBody>
            <a:bodyPr/>
            <a:lstStyle/>
            <a:p>
              <a:endParaRPr lang="pt-BR"/>
            </a:p>
          </p:txBody>
        </p:sp>
      </p:grpSp>
      <p:sp>
        <p:nvSpPr>
          <p:cNvPr id="18" name="TextBox 18"/>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PROTOTYPE DEVICES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2313890" y="2479897"/>
            <a:ext cx="2733513" cy="3676495"/>
            <a:chOff x="0" y="0"/>
            <a:chExt cx="3644684" cy="4901994"/>
          </a:xfrm>
        </p:grpSpPr>
        <p:sp>
          <p:nvSpPr>
            <p:cNvPr id="10" name="Freeform 10"/>
            <p:cNvSpPr/>
            <p:nvPr/>
          </p:nvSpPr>
          <p:spPr>
            <a:xfrm>
              <a:off x="134453" y="479949"/>
              <a:ext cx="3375777" cy="3812445"/>
            </a:xfrm>
            <a:custGeom>
              <a:avLst/>
              <a:gdLst/>
              <a:ahLst/>
              <a:cxnLst/>
              <a:rect l="l" t="t" r="r" b="b"/>
              <a:pathLst>
                <a:path w="3375777" h="3812445">
                  <a:moveTo>
                    <a:pt x="0" y="0"/>
                  </a:moveTo>
                  <a:lnTo>
                    <a:pt x="3375777" y="0"/>
                  </a:lnTo>
                  <a:lnTo>
                    <a:pt x="3375777" y="3812445"/>
                  </a:lnTo>
                  <a:lnTo>
                    <a:pt x="0" y="3812445"/>
                  </a:lnTo>
                  <a:lnTo>
                    <a:pt x="0" y="0"/>
                  </a:lnTo>
                  <a:close/>
                </a:path>
              </a:pathLst>
            </a:custGeom>
            <a:blipFill>
              <a:blip r:embed="rId3"/>
              <a:stretch>
                <a:fillRect l="-22923" t="-18509" r="-25106" b="-12565"/>
              </a:stretch>
            </a:blipFill>
          </p:spPr>
          <p:txBody>
            <a:bodyPr/>
            <a:lstStyle/>
            <a:p>
              <a:endParaRPr lang="pt-BR"/>
            </a:p>
          </p:txBody>
        </p:sp>
        <p:sp>
          <p:nvSpPr>
            <p:cNvPr id="11" name="TextBox 11"/>
            <p:cNvSpPr txBox="1"/>
            <p:nvPr/>
          </p:nvSpPr>
          <p:spPr>
            <a:xfrm>
              <a:off x="565312" y="4292394"/>
              <a:ext cx="2802334"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Firebase, 2025.</a:t>
              </a:r>
            </a:p>
          </p:txBody>
        </p:sp>
        <p:sp>
          <p:nvSpPr>
            <p:cNvPr id="12" name="TextBox 12"/>
            <p:cNvSpPr txBox="1"/>
            <p:nvPr/>
          </p:nvSpPr>
          <p:spPr>
            <a:xfrm>
              <a:off x="0" y="0"/>
              <a:ext cx="364468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12 - Logo Firebase</a:t>
              </a:r>
            </a:p>
          </p:txBody>
        </p:sp>
      </p:grpSp>
      <p:grpSp>
        <p:nvGrpSpPr>
          <p:cNvPr id="13" name="Group 13"/>
          <p:cNvGrpSpPr/>
          <p:nvPr/>
        </p:nvGrpSpPr>
        <p:grpSpPr>
          <a:xfrm>
            <a:off x="5746635" y="6596693"/>
            <a:ext cx="2391981" cy="3377731"/>
            <a:chOff x="0" y="0"/>
            <a:chExt cx="3189309" cy="4503641"/>
          </a:xfrm>
        </p:grpSpPr>
        <p:sp>
          <p:nvSpPr>
            <p:cNvPr id="14" name="Freeform 14"/>
            <p:cNvSpPr/>
            <p:nvPr/>
          </p:nvSpPr>
          <p:spPr>
            <a:xfrm>
              <a:off x="529776" y="158750"/>
              <a:ext cx="2129757" cy="2810464"/>
            </a:xfrm>
            <a:custGeom>
              <a:avLst/>
              <a:gdLst/>
              <a:ahLst/>
              <a:cxnLst/>
              <a:rect l="l" t="t" r="r" b="b"/>
              <a:pathLst>
                <a:path w="2129757" h="2810464">
                  <a:moveTo>
                    <a:pt x="0" y="0"/>
                  </a:moveTo>
                  <a:lnTo>
                    <a:pt x="2129757" y="0"/>
                  </a:lnTo>
                  <a:lnTo>
                    <a:pt x="2129757" y="2810464"/>
                  </a:lnTo>
                  <a:lnTo>
                    <a:pt x="0" y="2810464"/>
                  </a:lnTo>
                  <a:lnTo>
                    <a:pt x="0" y="0"/>
                  </a:lnTo>
                  <a:close/>
                </a:path>
              </a:pathLst>
            </a:custGeom>
            <a:blipFill>
              <a:blip r:embed="rId4"/>
              <a:stretch>
                <a:fillRect l="-40633" t="-22670" r="-49861" b="-21685"/>
              </a:stretch>
            </a:blipFill>
          </p:spPr>
          <p:txBody>
            <a:bodyPr/>
            <a:lstStyle/>
            <a:p>
              <a:endParaRPr lang="pt-BR"/>
            </a:p>
          </p:txBody>
        </p:sp>
        <p:sp>
          <p:nvSpPr>
            <p:cNvPr id="15" name="Freeform 15"/>
            <p:cNvSpPr/>
            <p:nvPr/>
          </p:nvSpPr>
          <p:spPr>
            <a:xfrm>
              <a:off x="432852" y="2969214"/>
              <a:ext cx="2323604" cy="924827"/>
            </a:xfrm>
            <a:custGeom>
              <a:avLst/>
              <a:gdLst/>
              <a:ahLst/>
              <a:cxnLst/>
              <a:rect l="l" t="t" r="r" b="b"/>
              <a:pathLst>
                <a:path w="2323604" h="924827">
                  <a:moveTo>
                    <a:pt x="0" y="0"/>
                  </a:moveTo>
                  <a:lnTo>
                    <a:pt x="2323604" y="0"/>
                  </a:lnTo>
                  <a:lnTo>
                    <a:pt x="2323604" y="924827"/>
                  </a:lnTo>
                  <a:lnTo>
                    <a:pt x="0" y="924827"/>
                  </a:lnTo>
                  <a:lnTo>
                    <a:pt x="0" y="0"/>
                  </a:lnTo>
                  <a:close/>
                </a:path>
              </a:pathLst>
            </a:custGeom>
            <a:blipFill>
              <a:blip r:embed="rId5"/>
              <a:stretch>
                <a:fillRect l="-61877" t="-425687" r="-60622" b="-33337"/>
              </a:stretch>
            </a:blipFill>
          </p:spPr>
          <p:txBody>
            <a:bodyPr/>
            <a:lstStyle/>
            <a:p>
              <a:endParaRPr lang="pt-BR"/>
            </a:p>
          </p:txBody>
        </p:sp>
        <p:sp>
          <p:nvSpPr>
            <p:cNvPr id="16" name="TextBox 16"/>
            <p:cNvSpPr txBox="1"/>
            <p:nvPr/>
          </p:nvSpPr>
          <p:spPr>
            <a:xfrm>
              <a:off x="339438" y="3894041"/>
              <a:ext cx="2510433"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Figma, 2025.</a:t>
              </a:r>
            </a:p>
          </p:txBody>
        </p:sp>
        <p:sp>
          <p:nvSpPr>
            <p:cNvPr id="17" name="TextBox 17"/>
            <p:cNvSpPr txBox="1"/>
            <p:nvPr/>
          </p:nvSpPr>
          <p:spPr>
            <a:xfrm>
              <a:off x="0" y="0"/>
              <a:ext cx="3189309"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13 - Logo Figma</a:t>
              </a:r>
            </a:p>
          </p:txBody>
        </p:sp>
      </p:grpSp>
      <p:grpSp>
        <p:nvGrpSpPr>
          <p:cNvPr id="18" name="Group 18"/>
          <p:cNvGrpSpPr/>
          <p:nvPr/>
        </p:nvGrpSpPr>
        <p:grpSpPr>
          <a:xfrm>
            <a:off x="10220888" y="6596693"/>
            <a:ext cx="3374080" cy="3297604"/>
            <a:chOff x="0" y="0"/>
            <a:chExt cx="4498774" cy="4396805"/>
          </a:xfrm>
        </p:grpSpPr>
        <p:sp>
          <p:nvSpPr>
            <p:cNvPr id="19" name="Freeform 19"/>
            <p:cNvSpPr/>
            <p:nvPr/>
          </p:nvSpPr>
          <p:spPr>
            <a:xfrm>
              <a:off x="0" y="406400"/>
              <a:ext cx="4498774" cy="3272858"/>
            </a:xfrm>
            <a:custGeom>
              <a:avLst/>
              <a:gdLst/>
              <a:ahLst/>
              <a:cxnLst/>
              <a:rect l="l" t="t" r="r" b="b"/>
              <a:pathLst>
                <a:path w="4498774" h="3272858">
                  <a:moveTo>
                    <a:pt x="0" y="0"/>
                  </a:moveTo>
                  <a:lnTo>
                    <a:pt x="4498774" y="0"/>
                  </a:lnTo>
                  <a:lnTo>
                    <a:pt x="4498774" y="3272858"/>
                  </a:lnTo>
                  <a:lnTo>
                    <a:pt x="0" y="3272858"/>
                  </a:lnTo>
                  <a:lnTo>
                    <a:pt x="0" y="0"/>
                  </a:lnTo>
                  <a:close/>
                </a:path>
              </a:pathLst>
            </a:custGeom>
            <a:blipFill>
              <a:blip r:embed="rId6"/>
              <a:stretch>
                <a:fillRect/>
              </a:stretch>
            </a:blipFill>
          </p:spPr>
          <p:txBody>
            <a:bodyPr/>
            <a:lstStyle/>
            <a:p>
              <a:endParaRPr lang="pt-BR"/>
            </a:p>
          </p:txBody>
        </p:sp>
        <p:sp>
          <p:nvSpPr>
            <p:cNvPr id="20" name="TextBox 20"/>
            <p:cNvSpPr txBox="1"/>
            <p:nvPr/>
          </p:nvSpPr>
          <p:spPr>
            <a:xfrm>
              <a:off x="389432" y="3787205"/>
              <a:ext cx="3719909"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Orbus Software, 2025.</a:t>
              </a:r>
            </a:p>
          </p:txBody>
        </p:sp>
        <p:sp>
          <p:nvSpPr>
            <p:cNvPr id="21" name="TextBox 21"/>
            <p:cNvSpPr txBox="1"/>
            <p:nvPr/>
          </p:nvSpPr>
          <p:spPr>
            <a:xfrm>
              <a:off x="710046" y="0"/>
              <a:ext cx="307868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14 - Logo UML</a:t>
              </a:r>
            </a:p>
          </p:txBody>
        </p:sp>
      </p:grpSp>
      <p:sp>
        <p:nvSpPr>
          <p:cNvPr id="22" name="TextBox 22"/>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TECHNOLOGIES AND TOOLS</a:t>
            </a:r>
          </a:p>
        </p:txBody>
      </p:sp>
      <p:grpSp>
        <p:nvGrpSpPr>
          <p:cNvPr id="23" name="Group 23"/>
          <p:cNvGrpSpPr/>
          <p:nvPr/>
        </p:nvGrpSpPr>
        <p:grpSpPr>
          <a:xfrm>
            <a:off x="3240597" y="2489030"/>
            <a:ext cx="3152515" cy="3667362"/>
            <a:chOff x="0" y="0"/>
            <a:chExt cx="4203354" cy="4889816"/>
          </a:xfrm>
        </p:grpSpPr>
        <p:sp>
          <p:nvSpPr>
            <p:cNvPr id="24" name="Freeform 24"/>
            <p:cNvSpPr/>
            <p:nvPr/>
          </p:nvSpPr>
          <p:spPr>
            <a:xfrm>
              <a:off x="50800" y="488428"/>
              <a:ext cx="4152554" cy="3328964"/>
            </a:xfrm>
            <a:custGeom>
              <a:avLst/>
              <a:gdLst/>
              <a:ahLst/>
              <a:cxnLst/>
              <a:rect l="l" t="t" r="r" b="b"/>
              <a:pathLst>
                <a:path w="4152554" h="3328964">
                  <a:moveTo>
                    <a:pt x="0" y="0"/>
                  </a:moveTo>
                  <a:lnTo>
                    <a:pt x="4152554" y="0"/>
                  </a:lnTo>
                  <a:lnTo>
                    <a:pt x="4152554" y="3328964"/>
                  </a:lnTo>
                  <a:lnTo>
                    <a:pt x="0" y="3328964"/>
                  </a:lnTo>
                  <a:lnTo>
                    <a:pt x="0" y="0"/>
                  </a:lnTo>
                  <a:close/>
                </a:path>
              </a:pathLst>
            </a:custGeom>
            <a:blipFill>
              <a:blip r:embed="rId7"/>
              <a:stretch>
                <a:fillRect/>
              </a:stretch>
            </a:blipFill>
          </p:spPr>
          <p:txBody>
            <a:bodyPr/>
            <a:lstStyle/>
            <a:p>
              <a:endParaRPr lang="pt-BR"/>
            </a:p>
          </p:txBody>
        </p:sp>
        <p:sp>
          <p:nvSpPr>
            <p:cNvPr id="25" name="TextBox 25"/>
            <p:cNvSpPr txBox="1"/>
            <p:nvPr/>
          </p:nvSpPr>
          <p:spPr>
            <a:xfrm>
              <a:off x="314977" y="4280216"/>
              <a:ext cx="3342481"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React Native, 2025.</a:t>
              </a:r>
            </a:p>
          </p:txBody>
        </p:sp>
        <p:sp>
          <p:nvSpPr>
            <p:cNvPr id="26" name="TextBox 26"/>
            <p:cNvSpPr txBox="1"/>
            <p:nvPr/>
          </p:nvSpPr>
          <p:spPr>
            <a:xfrm>
              <a:off x="0" y="0"/>
              <a:ext cx="4119052"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10 - Logo React Native</a:t>
              </a:r>
            </a:p>
          </p:txBody>
        </p:sp>
      </p:grpSp>
      <p:grpSp>
        <p:nvGrpSpPr>
          <p:cNvPr id="27" name="Group 27"/>
          <p:cNvGrpSpPr/>
          <p:nvPr/>
        </p:nvGrpSpPr>
        <p:grpSpPr>
          <a:xfrm>
            <a:off x="16569269" y="8717660"/>
            <a:ext cx="690031" cy="2399227"/>
            <a:chOff x="0" y="0"/>
            <a:chExt cx="181744" cy="631895"/>
          </a:xfrm>
        </p:grpSpPr>
        <p:sp>
          <p:nvSpPr>
            <p:cNvPr id="28" name="Freeform 2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9" name="TextBox 2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30" name="Group 30"/>
          <p:cNvGrpSpPr/>
          <p:nvPr/>
        </p:nvGrpSpPr>
        <p:grpSpPr>
          <a:xfrm>
            <a:off x="15704731" y="9258300"/>
            <a:ext cx="690031" cy="2399227"/>
            <a:chOff x="0" y="0"/>
            <a:chExt cx="181744" cy="631895"/>
          </a:xfrm>
        </p:grpSpPr>
        <p:sp>
          <p:nvSpPr>
            <p:cNvPr id="31" name="Freeform 3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32" name="TextBox 3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33" name="Group 33"/>
          <p:cNvGrpSpPr/>
          <p:nvPr/>
        </p:nvGrpSpPr>
        <p:grpSpPr>
          <a:xfrm>
            <a:off x="7768049" y="2489030"/>
            <a:ext cx="3170904" cy="3677327"/>
            <a:chOff x="0" y="0"/>
            <a:chExt cx="4227872" cy="4903102"/>
          </a:xfrm>
        </p:grpSpPr>
        <p:sp>
          <p:nvSpPr>
            <p:cNvPr id="34" name="Freeform 34"/>
            <p:cNvSpPr/>
            <p:nvPr/>
          </p:nvSpPr>
          <p:spPr>
            <a:xfrm>
              <a:off x="717520" y="812120"/>
              <a:ext cx="2792832" cy="2654804"/>
            </a:xfrm>
            <a:custGeom>
              <a:avLst/>
              <a:gdLst/>
              <a:ahLst/>
              <a:cxnLst/>
              <a:rect l="l" t="t" r="r" b="b"/>
              <a:pathLst>
                <a:path w="2792832" h="2654804">
                  <a:moveTo>
                    <a:pt x="0" y="0"/>
                  </a:moveTo>
                  <a:lnTo>
                    <a:pt x="2792832" y="0"/>
                  </a:lnTo>
                  <a:lnTo>
                    <a:pt x="2792832" y="2654804"/>
                  </a:lnTo>
                  <a:lnTo>
                    <a:pt x="0" y="2654804"/>
                  </a:lnTo>
                  <a:lnTo>
                    <a:pt x="0" y="0"/>
                  </a:lnTo>
                  <a:close/>
                </a:path>
              </a:pathLst>
            </a:custGeom>
            <a:blipFill>
              <a:blip r:embed="rId8"/>
              <a:stretch>
                <a:fillRect l="-57049" t="-24686" r="-59430" b="-3414"/>
              </a:stretch>
            </a:blipFill>
          </p:spPr>
          <p:txBody>
            <a:bodyPr/>
            <a:lstStyle/>
            <a:p>
              <a:endParaRPr lang="pt-BR"/>
            </a:p>
          </p:txBody>
        </p:sp>
        <p:sp>
          <p:nvSpPr>
            <p:cNvPr id="35" name="TextBox 35"/>
            <p:cNvSpPr txBox="1"/>
            <p:nvPr/>
          </p:nvSpPr>
          <p:spPr>
            <a:xfrm>
              <a:off x="0" y="4268102"/>
              <a:ext cx="4227872" cy="635000"/>
            </a:xfrm>
            <a:prstGeom prst="rect">
              <a:avLst/>
            </a:prstGeom>
          </p:spPr>
          <p:txBody>
            <a:bodyPr lIns="0" tIns="0" rIns="0" bIns="0" rtlCol="0" anchor="t">
              <a:spAutoFit/>
            </a:bodyPr>
            <a:lstStyle/>
            <a:p>
              <a:pPr algn="ctr">
                <a:lnSpc>
                  <a:spcPts val="1943"/>
                </a:lnSpc>
                <a:spcBef>
                  <a:spcPct val="0"/>
                </a:spcBef>
              </a:pPr>
              <a:r>
                <a:rPr lang="en-US" sz="1619" b="1">
                  <a:solidFill>
                    <a:srgbClr val="000000"/>
                  </a:solidFill>
                  <a:latin typeface="Verdana Pro Bold"/>
                  <a:ea typeface="Verdana Pro Bold"/>
                  <a:cs typeface="Verdana Pro Bold"/>
                  <a:sym typeface="Verdana Pro Bold"/>
                </a:rPr>
                <a:t>Source</a:t>
              </a:r>
              <a:r>
                <a:rPr lang="en-US" sz="1619">
                  <a:solidFill>
                    <a:srgbClr val="000000"/>
                  </a:solidFill>
                  <a:latin typeface="Verdana Pro"/>
                  <a:ea typeface="Verdana Pro"/>
                  <a:cs typeface="Verdana Pro"/>
                  <a:sym typeface="Verdana Pro"/>
                </a:rPr>
                <a:t>: Ultimate Courses, 2025.</a:t>
              </a:r>
            </a:p>
          </p:txBody>
        </p:sp>
        <p:sp>
          <p:nvSpPr>
            <p:cNvPr id="36" name="TextBox 36"/>
            <p:cNvSpPr txBox="1"/>
            <p:nvPr/>
          </p:nvSpPr>
          <p:spPr>
            <a:xfrm>
              <a:off x="540373" y="0"/>
              <a:ext cx="3147127" cy="342737"/>
            </a:xfrm>
            <a:prstGeom prst="rect">
              <a:avLst/>
            </a:prstGeom>
          </p:spPr>
          <p:txBody>
            <a:bodyPr lIns="0" tIns="0" rIns="0" bIns="0" rtlCol="0" anchor="t">
              <a:spAutoFit/>
            </a:bodyPr>
            <a:lstStyle/>
            <a:p>
              <a:pPr algn="just">
                <a:lnSpc>
                  <a:spcPts val="2072"/>
                </a:lnSpc>
                <a:spcBef>
                  <a:spcPct val="0"/>
                </a:spcBef>
              </a:pPr>
              <a:r>
                <a:rPr lang="en-US" sz="1727">
                  <a:solidFill>
                    <a:srgbClr val="000000"/>
                  </a:solidFill>
                  <a:latin typeface="Verdana Pro"/>
                  <a:ea typeface="Verdana Pro"/>
                  <a:cs typeface="Verdana Pro"/>
                  <a:sym typeface="Verdana Pro"/>
                </a:rPr>
                <a:t>Figure 11 - Logo CSS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674170"/>
            <a:chOff x="0" y="0"/>
            <a:chExt cx="2879609" cy="492829"/>
          </a:xfrm>
        </p:grpSpPr>
        <p:sp>
          <p:nvSpPr>
            <p:cNvPr id="7" name="Freeform 7"/>
            <p:cNvSpPr/>
            <p:nvPr/>
          </p:nvSpPr>
          <p:spPr>
            <a:xfrm>
              <a:off x="0" y="0"/>
              <a:ext cx="2879609" cy="492829"/>
            </a:xfrm>
            <a:custGeom>
              <a:avLst/>
              <a:gdLst/>
              <a:ahLst/>
              <a:cxnLst/>
              <a:rect l="l" t="t" r="r" b="b"/>
              <a:pathLst>
                <a:path w="2879609" h="492829">
                  <a:moveTo>
                    <a:pt x="2879609" y="79146"/>
                  </a:moveTo>
                  <a:lnTo>
                    <a:pt x="2879609" y="413683"/>
                  </a:lnTo>
                  <a:cubicBezTo>
                    <a:pt x="2879609" y="434673"/>
                    <a:pt x="2871270" y="454805"/>
                    <a:pt x="2856428" y="469647"/>
                  </a:cubicBezTo>
                  <a:cubicBezTo>
                    <a:pt x="2841585" y="484490"/>
                    <a:pt x="2821454" y="492829"/>
                    <a:pt x="2800463" y="492829"/>
                  </a:cubicBezTo>
                  <a:lnTo>
                    <a:pt x="79146" y="492829"/>
                  </a:lnTo>
                  <a:cubicBezTo>
                    <a:pt x="58155" y="492829"/>
                    <a:pt x="38024" y="484490"/>
                    <a:pt x="23181" y="469647"/>
                  </a:cubicBezTo>
                  <a:cubicBezTo>
                    <a:pt x="8339" y="454805"/>
                    <a:pt x="0" y="434673"/>
                    <a:pt x="0" y="413683"/>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483304"/>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rot="-10800000">
            <a:off x="16569269" y="-1006407"/>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rot="-10800000">
            <a:off x="15729996" y="-1421725"/>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3251253" y="2655074"/>
            <a:ext cx="11785495" cy="7111930"/>
            <a:chOff x="0" y="0"/>
            <a:chExt cx="15713993" cy="9482573"/>
          </a:xfrm>
        </p:grpSpPr>
        <p:sp>
          <p:nvSpPr>
            <p:cNvPr id="16" name="Freeform 16"/>
            <p:cNvSpPr/>
            <p:nvPr/>
          </p:nvSpPr>
          <p:spPr>
            <a:xfrm>
              <a:off x="737234" y="8023449"/>
              <a:ext cx="14063848" cy="1459124"/>
            </a:xfrm>
            <a:prstGeom prst="roundRect">
              <a:avLst/>
            </a:prstGeom>
            <a:blipFill>
              <a:blip r:embed="rId5"/>
              <a:stretch>
                <a:fillRect/>
              </a:stretch>
            </a:blipFill>
          </p:spPr>
          <p:txBody>
            <a:bodyPr/>
            <a:lstStyle/>
            <a:p>
              <a:endParaRPr lang="pt-BR"/>
            </a:p>
          </p:txBody>
        </p:sp>
        <p:sp>
          <p:nvSpPr>
            <p:cNvPr id="17" name="Freeform 17"/>
            <p:cNvSpPr/>
            <p:nvPr/>
          </p:nvSpPr>
          <p:spPr>
            <a:xfrm rot="-5400000">
              <a:off x="3800822" y="-3800822"/>
              <a:ext cx="8112349" cy="15713993"/>
            </a:xfrm>
            <a:prstGeom prst="roundRect">
              <a:avLst/>
            </a:pr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pic>
          <p:nvPicPr>
            <p:cNvPr id="18" name="Picture 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136" t="2624" r="492" b="346"/>
            <a:stretch>
              <a:fillRect/>
            </a:stretch>
          </p:blipFill>
          <p:spPr>
            <a:xfrm>
              <a:off x="467042" y="704470"/>
              <a:ext cx="14779908" cy="6703408"/>
            </a:xfrm>
            <a:prstGeom prst="roundRect">
              <a:avLst/>
            </a:prstGeom>
          </p:spPr>
        </p:pic>
      </p:grpSp>
      <p:sp>
        <p:nvSpPr>
          <p:cNvPr id="19" name="TextBox 19"/>
          <p:cNvSpPr txBox="1"/>
          <p:nvPr/>
        </p:nvSpPr>
        <p:spPr>
          <a:xfrm>
            <a:off x="246633" y="1051508"/>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SAFEVIEW APP</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569269" y="87176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5704731" y="9258300"/>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0357037" y="1949331"/>
            <a:ext cx="6557247" cy="6386175"/>
            <a:chOff x="0" y="0"/>
            <a:chExt cx="8742997" cy="8514899"/>
          </a:xfrm>
        </p:grpSpPr>
        <p:grpSp>
          <p:nvGrpSpPr>
            <p:cNvPr id="16" name="Group 16"/>
            <p:cNvGrpSpPr/>
            <p:nvPr/>
          </p:nvGrpSpPr>
          <p:grpSpPr>
            <a:xfrm>
              <a:off x="692698" y="711556"/>
              <a:ext cx="7357601" cy="7094671"/>
              <a:chOff x="0" y="0"/>
              <a:chExt cx="1453353" cy="1401417"/>
            </a:xfrm>
          </p:grpSpPr>
          <p:sp>
            <p:nvSpPr>
              <p:cNvPr id="17" name="Freeform 17"/>
              <p:cNvSpPr/>
              <p:nvPr/>
            </p:nvSpPr>
            <p:spPr>
              <a:xfrm>
                <a:off x="0" y="0"/>
                <a:ext cx="1453353" cy="1401416"/>
              </a:xfrm>
              <a:custGeom>
                <a:avLst/>
                <a:gdLst/>
                <a:ahLst/>
                <a:cxnLst/>
                <a:rect l="l" t="t" r="r" b="b"/>
                <a:pathLst>
                  <a:path w="1453353" h="1401416">
                    <a:moveTo>
                      <a:pt x="71552" y="0"/>
                    </a:moveTo>
                    <a:lnTo>
                      <a:pt x="1381801" y="0"/>
                    </a:lnTo>
                    <a:cubicBezTo>
                      <a:pt x="1421318" y="0"/>
                      <a:pt x="1453353" y="32035"/>
                      <a:pt x="1453353" y="71552"/>
                    </a:cubicBezTo>
                    <a:lnTo>
                      <a:pt x="1453353" y="1329865"/>
                    </a:lnTo>
                    <a:cubicBezTo>
                      <a:pt x="1453353" y="1369382"/>
                      <a:pt x="1421318" y="1401416"/>
                      <a:pt x="1381801" y="1401416"/>
                    </a:cubicBezTo>
                    <a:lnTo>
                      <a:pt x="71552" y="1401416"/>
                    </a:lnTo>
                    <a:cubicBezTo>
                      <a:pt x="32035" y="1401416"/>
                      <a:pt x="0" y="1369382"/>
                      <a:pt x="0" y="1329865"/>
                    </a:cubicBezTo>
                    <a:lnTo>
                      <a:pt x="0" y="71552"/>
                    </a:lnTo>
                    <a:cubicBezTo>
                      <a:pt x="0" y="32035"/>
                      <a:pt x="32035" y="0"/>
                      <a:pt x="71552" y="0"/>
                    </a:cubicBezTo>
                    <a:close/>
                  </a:path>
                </a:pathLst>
              </a:custGeom>
              <a:solidFill>
                <a:srgbClr val="1E2E4A"/>
              </a:solidFill>
            </p:spPr>
            <p:txBody>
              <a:bodyPr/>
              <a:lstStyle/>
              <a:p>
                <a:endParaRPr lang="pt-BR"/>
              </a:p>
            </p:txBody>
          </p:sp>
          <p:sp>
            <p:nvSpPr>
              <p:cNvPr id="18" name="TextBox 18"/>
              <p:cNvSpPr txBox="1"/>
              <p:nvPr/>
            </p:nvSpPr>
            <p:spPr>
              <a:xfrm>
                <a:off x="0" y="9525"/>
                <a:ext cx="1453353" cy="1391892"/>
              </a:xfrm>
              <a:prstGeom prst="rect">
                <a:avLst/>
              </a:prstGeom>
            </p:spPr>
            <p:txBody>
              <a:bodyPr lIns="50800" tIns="50800" rIns="50800" bIns="50800" rtlCol="0" anchor="ctr"/>
              <a:lstStyle/>
              <a:p>
                <a:pPr algn="ctr">
                  <a:lnSpc>
                    <a:spcPts val="2879"/>
                  </a:lnSpc>
                </a:pPr>
                <a:endParaRPr/>
              </a:p>
            </p:txBody>
          </p:sp>
        </p:grpSp>
        <p:sp>
          <p:nvSpPr>
            <p:cNvPr id="19" name="Freeform 19"/>
            <p:cNvSpPr/>
            <p:nvPr/>
          </p:nvSpPr>
          <p:spPr>
            <a:xfrm>
              <a:off x="1589569" y="1130482"/>
              <a:ext cx="5563858" cy="6256820"/>
            </a:xfrm>
            <a:custGeom>
              <a:avLst/>
              <a:gdLst/>
              <a:ahLst/>
              <a:cxnLst/>
              <a:rect l="l" t="t" r="r" b="b"/>
              <a:pathLst>
                <a:path w="5563858" h="6256820">
                  <a:moveTo>
                    <a:pt x="0" y="0"/>
                  </a:moveTo>
                  <a:lnTo>
                    <a:pt x="5563858" y="0"/>
                  </a:lnTo>
                  <a:lnTo>
                    <a:pt x="5563858" y="6256820"/>
                  </a:lnTo>
                  <a:lnTo>
                    <a:pt x="0" y="6256820"/>
                  </a:lnTo>
                  <a:lnTo>
                    <a:pt x="0" y="0"/>
                  </a:lnTo>
                  <a:close/>
                </a:path>
              </a:pathLst>
            </a:custGeom>
            <a:blipFill>
              <a:blip r:embed="rId3"/>
              <a:stretch>
                <a:fillRect l="-67199" t="-14977" r="-67976" b="-15728"/>
              </a:stretch>
            </a:blipFill>
          </p:spPr>
          <p:txBody>
            <a:bodyPr/>
            <a:lstStyle/>
            <a:p>
              <a:endParaRPr lang="pt-BR"/>
            </a:p>
          </p:txBody>
        </p:sp>
        <p:sp>
          <p:nvSpPr>
            <p:cNvPr id="20" name="Freeform 20"/>
            <p:cNvSpPr/>
            <p:nvPr/>
          </p:nvSpPr>
          <p:spPr>
            <a:xfrm>
              <a:off x="922708" y="7793528"/>
              <a:ext cx="6897580" cy="721372"/>
            </a:xfrm>
            <a:custGeom>
              <a:avLst/>
              <a:gdLst/>
              <a:ahLst/>
              <a:cxnLst/>
              <a:rect l="l" t="t" r="r" b="b"/>
              <a:pathLst>
                <a:path w="6897580" h="721372">
                  <a:moveTo>
                    <a:pt x="0" y="0"/>
                  </a:moveTo>
                  <a:lnTo>
                    <a:pt x="6897581" y="0"/>
                  </a:lnTo>
                  <a:lnTo>
                    <a:pt x="6897581" y="721371"/>
                  </a:lnTo>
                  <a:lnTo>
                    <a:pt x="0" y="721371"/>
                  </a:lnTo>
                  <a:lnTo>
                    <a:pt x="0" y="0"/>
                  </a:lnTo>
                  <a:close/>
                </a:path>
              </a:pathLst>
            </a:custGeom>
            <a:blipFill>
              <a:blip r:embed="rId4"/>
              <a:stretch>
                <a:fillRect/>
              </a:stretch>
            </a:blipFill>
          </p:spPr>
          <p:txBody>
            <a:bodyPr/>
            <a:lstStyle/>
            <a:p>
              <a:endParaRPr lang="pt-BR"/>
            </a:p>
          </p:txBody>
        </p:sp>
        <p:sp>
          <p:nvSpPr>
            <p:cNvPr id="21" name="Freeform 21"/>
            <p:cNvSpPr/>
            <p:nvPr/>
          </p:nvSpPr>
          <p:spPr>
            <a:xfrm rot="-10800000">
              <a:off x="922708" y="0"/>
              <a:ext cx="6897580" cy="721372"/>
            </a:xfrm>
            <a:custGeom>
              <a:avLst/>
              <a:gdLst/>
              <a:ahLst/>
              <a:cxnLst/>
              <a:rect l="l" t="t" r="r" b="b"/>
              <a:pathLst>
                <a:path w="6897580" h="721372">
                  <a:moveTo>
                    <a:pt x="0" y="0"/>
                  </a:moveTo>
                  <a:lnTo>
                    <a:pt x="6897581" y="0"/>
                  </a:lnTo>
                  <a:lnTo>
                    <a:pt x="6897581" y="721372"/>
                  </a:lnTo>
                  <a:lnTo>
                    <a:pt x="0" y="721372"/>
                  </a:lnTo>
                  <a:lnTo>
                    <a:pt x="0" y="0"/>
                  </a:lnTo>
                  <a:close/>
                </a:path>
              </a:pathLst>
            </a:custGeom>
            <a:blipFill>
              <a:blip r:embed="rId4"/>
              <a:stretch>
                <a:fillRect/>
              </a:stretch>
            </a:blipFill>
          </p:spPr>
          <p:txBody>
            <a:bodyPr/>
            <a:lstStyle/>
            <a:p>
              <a:endParaRPr lang="pt-BR"/>
            </a:p>
          </p:txBody>
        </p:sp>
        <p:sp>
          <p:nvSpPr>
            <p:cNvPr id="22" name="Freeform 22"/>
            <p:cNvSpPr/>
            <p:nvPr/>
          </p:nvSpPr>
          <p:spPr>
            <a:xfrm rot="5400000">
              <a:off x="-3019721" y="3906193"/>
              <a:ext cx="6744840" cy="705398"/>
            </a:xfrm>
            <a:custGeom>
              <a:avLst/>
              <a:gdLst/>
              <a:ahLst/>
              <a:cxnLst/>
              <a:rect l="l" t="t" r="r" b="b"/>
              <a:pathLst>
                <a:path w="6744840" h="705398">
                  <a:moveTo>
                    <a:pt x="0" y="0"/>
                  </a:moveTo>
                  <a:lnTo>
                    <a:pt x="6744840" y="0"/>
                  </a:lnTo>
                  <a:lnTo>
                    <a:pt x="6744840" y="705398"/>
                  </a:lnTo>
                  <a:lnTo>
                    <a:pt x="0" y="705398"/>
                  </a:lnTo>
                  <a:lnTo>
                    <a:pt x="0" y="0"/>
                  </a:lnTo>
                  <a:close/>
                </a:path>
              </a:pathLst>
            </a:custGeom>
            <a:blipFill>
              <a:blip r:embed="rId4"/>
              <a:stretch>
                <a:fillRect/>
              </a:stretch>
            </a:blipFill>
          </p:spPr>
          <p:txBody>
            <a:bodyPr/>
            <a:lstStyle/>
            <a:p>
              <a:endParaRPr lang="pt-BR"/>
            </a:p>
          </p:txBody>
        </p:sp>
        <p:sp>
          <p:nvSpPr>
            <p:cNvPr id="23" name="Freeform 23"/>
            <p:cNvSpPr/>
            <p:nvPr/>
          </p:nvSpPr>
          <p:spPr>
            <a:xfrm rot="5400000" flipH="1" flipV="1">
              <a:off x="5017878" y="3906193"/>
              <a:ext cx="6744840" cy="705398"/>
            </a:xfrm>
            <a:custGeom>
              <a:avLst/>
              <a:gdLst/>
              <a:ahLst/>
              <a:cxnLst/>
              <a:rect l="l" t="t" r="r" b="b"/>
              <a:pathLst>
                <a:path w="6744840" h="705398">
                  <a:moveTo>
                    <a:pt x="6744840" y="705398"/>
                  </a:moveTo>
                  <a:lnTo>
                    <a:pt x="0" y="705398"/>
                  </a:lnTo>
                  <a:lnTo>
                    <a:pt x="0" y="0"/>
                  </a:lnTo>
                  <a:lnTo>
                    <a:pt x="6744840" y="0"/>
                  </a:lnTo>
                  <a:lnTo>
                    <a:pt x="6744840" y="705398"/>
                  </a:lnTo>
                  <a:close/>
                </a:path>
              </a:pathLst>
            </a:custGeom>
            <a:blipFill>
              <a:blip r:embed="rId4"/>
              <a:stretch>
                <a:fillRect/>
              </a:stretch>
            </a:blipFill>
          </p:spPr>
          <p:txBody>
            <a:bodyPr/>
            <a:lstStyle/>
            <a:p>
              <a:endParaRPr lang="pt-BR"/>
            </a:p>
          </p:txBody>
        </p:sp>
      </p:grpSp>
      <p:sp>
        <p:nvSpPr>
          <p:cNvPr id="24" name="TextBox 24"/>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KEY CONSIDERATIONS</a:t>
            </a:r>
          </a:p>
        </p:txBody>
      </p:sp>
      <p:sp>
        <p:nvSpPr>
          <p:cNvPr id="25" name="TextBox 25"/>
          <p:cNvSpPr txBox="1"/>
          <p:nvPr/>
        </p:nvSpPr>
        <p:spPr>
          <a:xfrm>
            <a:off x="1548843" y="3919089"/>
            <a:ext cx="6966227" cy="838200"/>
          </a:xfrm>
          <a:prstGeom prst="rect">
            <a:avLst/>
          </a:prstGeom>
        </p:spPr>
        <p:txBody>
          <a:bodyPr lIns="0" tIns="0" rIns="0" bIns="0" rtlCol="0" anchor="t">
            <a:spAutoFit/>
          </a:bodyPr>
          <a:lstStyle/>
          <a:p>
            <a:pPr algn="just">
              <a:lnSpc>
                <a:spcPts val="3359"/>
              </a:lnSpc>
              <a:spcBef>
                <a:spcPct val="0"/>
              </a:spcBef>
            </a:pPr>
            <a:r>
              <a:rPr lang="en-US" sz="2799" b="1">
                <a:solidFill>
                  <a:srgbClr val="426AA0"/>
                </a:solidFill>
                <a:latin typeface="Verdana Pro Bold"/>
                <a:ea typeface="Verdana Pro Bold"/>
                <a:cs typeface="Verdana Pro Bold"/>
                <a:sym typeface="Verdana Pro Bold"/>
              </a:rPr>
              <a:t>Truck drives are the backone of logistics</a:t>
            </a:r>
          </a:p>
        </p:txBody>
      </p:sp>
      <p:sp>
        <p:nvSpPr>
          <p:cNvPr id="26" name="TextBox 26"/>
          <p:cNvSpPr txBox="1"/>
          <p:nvPr/>
        </p:nvSpPr>
        <p:spPr>
          <a:xfrm>
            <a:off x="1548843" y="5441088"/>
            <a:ext cx="6966227" cy="1104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SafeView was created to support the drivers and offering a solution that meets their real needs.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209117" y="85548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7048390" y="8970179"/>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TextBox 15"/>
          <p:cNvSpPr txBox="1"/>
          <p:nvPr/>
        </p:nvSpPr>
        <p:spPr>
          <a:xfrm>
            <a:off x="984392" y="2782174"/>
            <a:ext cx="15569740" cy="7362849"/>
          </a:xfrm>
          <a:prstGeom prst="rect">
            <a:avLst/>
          </a:prstGeom>
        </p:spPr>
        <p:txBody>
          <a:bodyPr lIns="0" tIns="0" rIns="0" bIns="0" rtlCol="0" anchor="t">
            <a:spAutoFit/>
          </a:bodyPr>
          <a:lstStyle/>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Relatório</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Anual</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Acidentes</a:t>
            </a:r>
            <a:r>
              <a:rPr lang="en-US" sz="1999" dirty="0">
                <a:solidFill>
                  <a:srgbClr val="000000"/>
                </a:solidFill>
                <a:latin typeface="Verdana Pro"/>
                <a:ea typeface="Verdana Pro"/>
                <a:cs typeface="Verdana Pro"/>
                <a:sym typeface="Verdana Pro"/>
              </a:rPr>
              <a:t> (CET). Available at: &lt;https://www.cetsp.com.br/media/1058619/2019.pdf&gt;.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midiamax</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Ciclista</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estaria</a:t>
            </a:r>
            <a:r>
              <a:rPr lang="en-US" sz="1999" dirty="0">
                <a:solidFill>
                  <a:srgbClr val="000000"/>
                </a:solidFill>
                <a:latin typeface="Verdana Pro"/>
                <a:ea typeface="Verdana Pro"/>
                <a:cs typeface="Verdana Pro"/>
                <a:sym typeface="Verdana Pro"/>
              </a:rPr>
              <a:t> no </a:t>
            </a:r>
            <a:r>
              <a:rPr lang="en-US" sz="1999" dirty="0" err="1">
                <a:solidFill>
                  <a:srgbClr val="000000"/>
                </a:solidFill>
                <a:latin typeface="Verdana Pro"/>
                <a:ea typeface="Verdana Pro"/>
                <a:cs typeface="Verdana Pro"/>
                <a:sym typeface="Verdana Pro"/>
              </a:rPr>
              <a:t>ponto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cego</a:t>
            </a:r>
            <a:r>
              <a:rPr lang="en-US" sz="1999" dirty="0">
                <a:solidFill>
                  <a:srgbClr val="000000"/>
                </a:solidFill>
                <a:latin typeface="Verdana Pro"/>
                <a:ea typeface="Verdana Pro"/>
                <a:cs typeface="Verdana Pro"/>
                <a:sym typeface="Verdana Pro"/>
              </a:rPr>
              <a:t> de </a:t>
            </a:r>
            <a:r>
              <a:rPr lang="en-US" sz="1999" dirty="0" err="1">
                <a:solidFill>
                  <a:srgbClr val="000000"/>
                </a:solidFill>
                <a:latin typeface="Verdana Pro"/>
                <a:ea typeface="Verdana Pro"/>
                <a:cs typeface="Verdana Pro"/>
                <a:sym typeface="Verdana Pro"/>
              </a:rPr>
              <a:t>caminhoneiro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quando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acidente</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aconteceu</a:t>
            </a:r>
            <a:r>
              <a:rPr lang="en-US" sz="1999" dirty="0">
                <a:solidFill>
                  <a:srgbClr val="000000"/>
                </a:solidFill>
                <a:latin typeface="Verdana Pro"/>
                <a:ea typeface="Verdana Pro"/>
                <a:cs typeface="Verdana Pro"/>
                <a:sym typeface="Verdana Pro"/>
              </a:rPr>
              <a:t> no </a:t>
            </a:r>
            <a:r>
              <a:rPr lang="en-US" sz="1999" dirty="0" err="1">
                <a:solidFill>
                  <a:srgbClr val="000000"/>
                </a:solidFill>
                <a:latin typeface="Verdana Pro"/>
                <a:ea typeface="Verdana Pro"/>
                <a:cs typeface="Verdana Pro"/>
                <a:sym typeface="Verdana Pro"/>
              </a:rPr>
              <a:t>Parati</a:t>
            </a:r>
            <a:r>
              <a:rPr lang="en-US" sz="1999" dirty="0">
                <a:solidFill>
                  <a:srgbClr val="000000"/>
                </a:solidFill>
                <a:latin typeface="Verdana Pro"/>
                <a:ea typeface="Verdana Pro"/>
                <a:cs typeface="Verdana Pro"/>
                <a:sym typeface="Verdana Pro"/>
              </a:rPr>
              <a:t>. Available </a:t>
            </a:r>
            <a:r>
              <a:rPr lang="en-US" sz="1999" dirty="0" err="1">
                <a:solidFill>
                  <a:srgbClr val="000000"/>
                </a:solidFill>
                <a:latin typeface="Verdana Pro"/>
                <a:ea typeface="Verdana Pro"/>
                <a:cs typeface="Verdana Pro"/>
                <a:sym typeface="Verdana Pro"/>
              </a:rPr>
              <a:t>at:https</a:t>
            </a:r>
            <a:r>
              <a:rPr lang="en-US" sz="1999" dirty="0">
                <a:solidFill>
                  <a:srgbClr val="000000"/>
                </a:solidFill>
                <a:latin typeface="Verdana Pro"/>
                <a:ea typeface="Verdana Pro"/>
                <a:cs typeface="Verdana Pro"/>
                <a:sym typeface="Verdana Pro"/>
              </a:rPr>
              <a:t>://midiamax.uol.com.br/</a:t>
            </a:r>
            <a:r>
              <a:rPr lang="en-US" sz="1999" dirty="0" err="1">
                <a:solidFill>
                  <a:srgbClr val="000000"/>
                </a:solidFill>
                <a:latin typeface="Verdana Pro"/>
                <a:ea typeface="Verdana Pro"/>
                <a:cs typeface="Verdana Pro"/>
                <a:sym typeface="Verdana Pro"/>
              </a:rPr>
              <a:t>policia</a:t>
            </a:r>
            <a:r>
              <a:rPr lang="en-US" sz="1999" dirty="0">
                <a:solidFill>
                  <a:srgbClr val="000000"/>
                </a:solidFill>
                <a:latin typeface="Verdana Pro"/>
                <a:ea typeface="Verdana Pro"/>
                <a:cs typeface="Verdana Pro"/>
                <a:sym typeface="Verdana Pro"/>
              </a:rPr>
              <a:t>/</a:t>
            </a:r>
            <a:r>
              <a:rPr lang="en-US" sz="1999" dirty="0" err="1">
                <a:solidFill>
                  <a:srgbClr val="000000"/>
                </a:solidFill>
                <a:latin typeface="Verdana Pro"/>
                <a:ea typeface="Verdana Pro"/>
                <a:cs typeface="Verdana Pro"/>
                <a:sym typeface="Verdana Pro"/>
              </a:rPr>
              <a:t>transito</a:t>
            </a:r>
            <a:r>
              <a:rPr lang="en-US" sz="1999" dirty="0">
                <a:solidFill>
                  <a:srgbClr val="000000"/>
                </a:solidFill>
                <a:latin typeface="Verdana Pro"/>
                <a:ea typeface="Verdana Pro"/>
                <a:cs typeface="Verdana Pro"/>
                <a:sym typeface="Verdana Pro"/>
              </a:rPr>
              <a:t>/2024/ciclista-estaria-no-ponto-cedo-de-caminhoneiro-quando-acidente-aconteceu-no-parati/. Access in: 23 may.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Fundamentos</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Metodologia</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Científica</a:t>
            </a:r>
            <a:r>
              <a:rPr lang="en-US" sz="1999" b="1" dirty="0">
                <a:solidFill>
                  <a:srgbClr val="000000"/>
                </a:solidFill>
                <a:latin typeface="Verdana Pro Bold"/>
                <a:ea typeface="Verdana Pro Bold"/>
                <a:cs typeface="Verdana Pro Bold"/>
                <a:sym typeface="Verdana Pro Bold"/>
              </a:rPr>
              <a:t> - 8ª </a:t>
            </a:r>
            <a:r>
              <a:rPr lang="en-US" sz="1999" b="1" dirty="0" err="1">
                <a:solidFill>
                  <a:srgbClr val="000000"/>
                </a:solidFill>
                <a:latin typeface="Verdana Pro Bold"/>
                <a:ea typeface="Verdana Pro Bold"/>
                <a:cs typeface="Verdana Pro Bold"/>
                <a:sym typeface="Verdana Pro Bold"/>
              </a:rPr>
              <a:t>edição</a:t>
            </a:r>
            <a:r>
              <a:rPr lang="en-US" sz="1999" dirty="0">
                <a:solidFill>
                  <a:srgbClr val="000000"/>
                </a:solidFill>
                <a:latin typeface="Verdana Pro"/>
                <a:ea typeface="Verdana Pro"/>
                <a:cs typeface="Verdana Pro"/>
                <a:sym typeface="Verdana Pro"/>
              </a:rPr>
              <a:t>. Authors: Marina de Andrade Marconi; Eva Maria Lakatos.</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Internet das </a:t>
            </a:r>
            <a:r>
              <a:rPr lang="en-US" sz="1999" b="1" dirty="0" err="1">
                <a:solidFill>
                  <a:srgbClr val="000000"/>
                </a:solidFill>
                <a:latin typeface="Verdana Pro Bold"/>
                <a:ea typeface="Verdana Pro Bold"/>
                <a:cs typeface="Verdana Pro Bold"/>
                <a:sym typeface="Verdana Pro Bold"/>
              </a:rPr>
              <a:t>Coisas</a:t>
            </a:r>
            <a:r>
              <a:rPr lang="en-US" sz="1999" b="1" dirty="0">
                <a:solidFill>
                  <a:srgbClr val="000000"/>
                </a:solidFill>
                <a:latin typeface="Verdana Pro Bold"/>
                <a:ea typeface="Verdana Pro Bold"/>
                <a:cs typeface="Verdana Pro Bold"/>
                <a:sym typeface="Verdana Pro Bold"/>
              </a:rPr>
              <a:t> com ESP8266, Arduino e Raspberry Pi - 2ª </a:t>
            </a:r>
            <a:r>
              <a:rPr lang="en-US" sz="1999" b="1" dirty="0" err="1">
                <a:solidFill>
                  <a:srgbClr val="000000"/>
                </a:solidFill>
                <a:latin typeface="Verdana Pro Bold"/>
                <a:ea typeface="Verdana Pro Bold"/>
                <a:cs typeface="Verdana Pro Bold"/>
                <a:sym typeface="Verdana Pro Bold"/>
              </a:rPr>
              <a:t>Edição</a:t>
            </a:r>
            <a:r>
              <a:rPr lang="en-US" sz="1999" dirty="0">
                <a:solidFill>
                  <a:srgbClr val="000000"/>
                </a:solidFill>
                <a:latin typeface="Verdana Pro"/>
                <a:ea typeface="Verdana Pro"/>
                <a:cs typeface="Verdana Pro"/>
                <a:sym typeface="Verdana Pro"/>
              </a:rPr>
              <a:t>. Author: Sérgio de Oliveira.</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Introdução</a:t>
            </a:r>
            <a:r>
              <a:rPr lang="en-US" sz="1999" b="1" dirty="0">
                <a:solidFill>
                  <a:srgbClr val="000000"/>
                </a:solidFill>
                <a:latin typeface="Verdana Pro Bold"/>
                <a:ea typeface="Verdana Pro Bold"/>
                <a:cs typeface="Verdana Pro Bold"/>
                <a:sym typeface="Verdana Pro Bold"/>
              </a:rPr>
              <a:t> a </a:t>
            </a:r>
            <a:r>
              <a:rPr lang="en-US" sz="1999" b="1" dirty="0" err="1">
                <a:solidFill>
                  <a:srgbClr val="000000"/>
                </a:solidFill>
                <a:latin typeface="Verdana Pro Bold"/>
                <a:ea typeface="Verdana Pro Bold"/>
                <a:cs typeface="Verdana Pro Bold"/>
                <a:sym typeface="Verdana Pro Bold"/>
              </a:rPr>
              <a:t>Programação</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em</a:t>
            </a:r>
            <a:r>
              <a:rPr lang="en-US" sz="1999" b="1" dirty="0">
                <a:solidFill>
                  <a:srgbClr val="000000"/>
                </a:solidFill>
                <a:latin typeface="Verdana Pro Bold"/>
                <a:ea typeface="Verdana Pro Bold"/>
                <a:cs typeface="Verdana Pro Bold"/>
                <a:sym typeface="Verdana Pro Bold"/>
              </a:rPr>
              <a:t> Python - 3ª </a:t>
            </a:r>
            <a:r>
              <a:rPr lang="en-US" sz="1999" b="1" dirty="0" err="1">
                <a:solidFill>
                  <a:srgbClr val="000000"/>
                </a:solidFill>
                <a:latin typeface="Verdana Pro Bold"/>
                <a:ea typeface="Verdana Pro Bold"/>
                <a:cs typeface="Verdana Pro Bold"/>
                <a:sym typeface="Verdana Pro Bold"/>
              </a:rPr>
              <a:t>Edição</a:t>
            </a:r>
            <a:r>
              <a:rPr lang="en-US" sz="1999" b="1" dirty="0">
                <a:solidFill>
                  <a:srgbClr val="000000"/>
                </a:solidFill>
                <a:latin typeface="Verdana Pro Bold"/>
                <a:ea typeface="Verdana Pro Bold"/>
                <a:cs typeface="Verdana Pro Bold"/>
                <a:sym typeface="Verdana Pro Bold"/>
              </a:rPr>
              <a:t>. </a:t>
            </a:r>
            <a:r>
              <a:rPr lang="en-US" sz="1999" dirty="0">
                <a:solidFill>
                  <a:srgbClr val="000000"/>
                </a:solidFill>
                <a:latin typeface="Verdana Pro"/>
                <a:ea typeface="Verdana Pro"/>
                <a:cs typeface="Verdana Pro"/>
                <a:sym typeface="Verdana Pro"/>
              </a:rPr>
              <a:t>Author: </a:t>
            </a:r>
            <a:r>
              <a:rPr lang="en-US" sz="1999" dirty="0" err="1">
                <a:solidFill>
                  <a:srgbClr val="000000"/>
                </a:solidFill>
                <a:latin typeface="Verdana Pro"/>
                <a:ea typeface="Verdana Pro"/>
                <a:cs typeface="Verdana Pro"/>
                <a:sym typeface="Verdana Pro"/>
              </a:rPr>
              <a:t>Nilo</a:t>
            </a:r>
            <a:r>
              <a:rPr lang="en-US" sz="1999" dirty="0">
                <a:solidFill>
                  <a:srgbClr val="000000"/>
                </a:solidFill>
                <a:latin typeface="Verdana Pro"/>
                <a:ea typeface="Verdana Pro"/>
                <a:cs typeface="Verdana Pro"/>
                <a:sym typeface="Verdana Pro"/>
              </a:rPr>
              <a:t> Ney Coutinho Menezes.</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PROGRAMAÇÃO EM C++: ALGORITMOS, ESTRUTURAS DE DADOS E OBJETOS. </a:t>
            </a:r>
            <a:r>
              <a:rPr lang="en-US" sz="1999" dirty="0">
                <a:solidFill>
                  <a:srgbClr val="000000"/>
                </a:solidFill>
                <a:latin typeface="Verdana Pro"/>
                <a:ea typeface="Verdana Pro"/>
                <a:cs typeface="Verdana Pro"/>
                <a:sym typeface="Verdana Pro"/>
              </a:rPr>
              <a:t>Author: Luis </a:t>
            </a:r>
            <a:r>
              <a:rPr lang="en-US" sz="1999" dirty="0" err="1">
                <a:solidFill>
                  <a:srgbClr val="000000"/>
                </a:solidFill>
                <a:latin typeface="Verdana Pro"/>
                <a:ea typeface="Verdana Pro"/>
                <a:cs typeface="Verdana Pro"/>
                <a:sym typeface="Verdana Pro"/>
              </a:rPr>
              <a:t>Joyanes</a:t>
            </a:r>
            <a:r>
              <a:rPr lang="en-US" sz="1999" dirty="0">
                <a:solidFill>
                  <a:srgbClr val="000000"/>
                </a:solidFill>
                <a:latin typeface="Verdana Pro"/>
                <a:ea typeface="Verdana Pro"/>
                <a:cs typeface="Verdana Pro"/>
                <a:sym typeface="Verdana Pro"/>
              </a:rPr>
              <a:t> Aguilar.</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React Native </a:t>
            </a:r>
            <a:r>
              <a:rPr lang="en-US" sz="1999" b="1" dirty="0" err="1">
                <a:solidFill>
                  <a:srgbClr val="000000"/>
                </a:solidFill>
                <a:latin typeface="Verdana Pro Bold"/>
                <a:ea typeface="Verdana Pro Bold"/>
                <a:cs typeface="Verdana Pro Bold"/>
                <a:sym typeface="Verdana Pro Bold"/>
              </a:rPr>
              <a:t>Desenvolvimento</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aplicativos</a:t>
            </a:r>
            <a:r>
              <a:rPr lang="en-US" sz="1999" b="1" dirty="0">
                <a:solidFill>
                  <a:srgbClr val="000000"/>
                </a:solidFill>
                <a:latin typeface="Verdana Pro Bold"/>
                <a:ea typeface="Verdana Pro Bold"/>
                <a:cs typeface="Verdana Pro Bold"/>
                <a:sym typeface="Verdana Pro Bold"/>
              </a:rPr>
              <a:t> mobile com React</a:t>
            </a:r>
            <a:r>
              <a:rPr lang="en-US" sz="1999" dirty="0">
                <a:solidFill>
                  <a:srgbClr val="000000"/>
                </a:solidFill>
                <a:latin typeface="Verdana Pro"/>
                <a:ea typeface="Verdana Pro"/>
                <a:cs typeface="Verdana Pro"/>
                <a:sym typeface="Verdana Pro"/>
              </a:rPr>
              <a:t>. Authors: Diego Martins de Pinho; Bruna </a:t>
            </a:r>
            <a:r>
              <a:rPr lang="en-US" sz="1999" dirty="0" err="1">
                <a:solidFill>
                  <a:srgbClr val="000000"/>
                </a:solidFill>
                <a:latin typeface="Verdana Pro"/>
                <a:ea typeface="Verdana Pro"/>
                <a:cs typeface="Verdana Pro"/>
                <a:sym typeface="Verdana Pro"/>
              </a:rPr>
              <a:t>Escudelario</a:t>
            </a:r>
            <a:r>
              <a:rPr lang="en-US" sz="1999" dirty="0">
                <a:solidFill>
                  <a:srgbClr val="000000"/>
                </a:solidFill>
                <a:latin typeface="Verdana Pro"/>
                <a:ea typeface="Verdana Pro"/>
                <a:cs typeface="Verdana Pro"/>
                <a:sym typeface="Verdana Pro"/>
              </a:rPr>
              <a:t>.</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Firebase </a:t>
            </a:r>
            <a:r>
              <a:rPr lang="en-US" sz="1999" dirty="0">
                <a:solidFill>
                  <a:srgbClr val="000000"/>
                </a:solidFill>
                <a:latin typeface="Verdana Pro"/>
                <a:ea typeface="Verdana Pro"/>
                <a:cs typeface="Verdana Pro"/>
                <a:sym typeface="Verdana Pro"/>
              </a:rPr>
              <a:t>(Google). Available at: &lt;https://firebase.google.com/&gt;.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EBAC ONLINE. Figma</a:t>
            </a:r>
            <a:r>
              <a:rPr lang="en-US" sz="1999" dirty="0">
                <a:solidFill>
                  <a:srgbClr val="000000"/>
                </a:solidFill>
                <a:latin typeface="Verdana Pro"/>
                <a:ea typeface="Verdana Pro"/>
                <a:cs typeface="Verdana Pro"/>
                <a:sym typeface="Verdana Pro"/>
              </a:rPr>
              <a:t>. Available at: &lt;https://ebaconline.com.br/&gt;.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UML 2 - Uma </a:t>
            </a:r>
            <a:r>
              <a:rPr lang="en-US" sz="1999" b="1" dirty="0" err="1">
                <a:solidFill>
                  <a:srgbClr val="000000"/>
                </a:solidFill>
                <a:latin typeface="Verdana Pro Bold"/>
                <a:ea typeface="Verdana Pro Bold"/>
                <a:cs typeface="Verdana Pro Bold"/>
                <a:sym typeface="Verdana Pro Bold"/>
              </a:rPr>
              <a:t>Abordagem</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Prática</a:t>
            </a:r>
            <a:r>
              <a:rPr lang="en-US" sz="1999" b="1" dirty="0">
                <a:solidFill>
                  <a:srgbClr val="000000"/>
                </a:solidFill>
                <a:latin typeface="Verdana Pro Bold"/>
                <a:ea typeface="Verdana Pro Bold"/>
                <a:cs typeface="Verdana Pro Bold"/>
                <a:sym typeface="Verdana Pro Bold"/>
              </a:rPr>
              <a:t>. </a:t>
            </a:r>
            <a:r>
              <a:rPr lang="en-US" sz="1999" dirty="0">
                <a:solidFill>
                  <a:srgbClr val="000000"/>
                </a:solidFill>
                <a:latin typeface="Verdana Pro"/>
                <a:ea typeface="Verdana Pro"/>
                <a:cs typeface="Verdana Pro"/>
                <a:sym typeface="Verdana Pro"/>
              </a:rPr>
              <a:t>Author: </a:t>
            </a:r>
            <a:r>
              <a:rPr lang="en-US" sz="1999" dirty="0" err="1">
                <a:solidFill>
                  <a:srgbClr val="000000"/>
                </a:solidFill>
                <a:latin typeface="Verdana Pro"/>
                <a:ea typeface="Verdana Pro"/>
                <a:cs typeface="Verdana Pro"/>
                <a:sym typeface="Verdana Pro"/>
              </a:rPr>
              <a:t>Gilleanes</a:t>
            </a:r>
            <a:r>
              <a:rPr lang="en-US" sz="1999" dirty="0">
                <a:solidFill>
                  <a:srgbClr val="000000"/>
                </a:solidFill>
                <a:latin typeface="Verdana Pro"/>
                <a:ea typeface="Verdana Pro"/>
                <a:cs typeface="Verdana Pro"/>
                <a:sym typeface="Verdana Pro"/>
              </a:rPr>
              <a:t> T. A. Guedes.</a:t>
            </a:r>
          </a:p>
          <a:p>
            <a:pPr algn="l">
              <a:lnSpc>
                <a:spcPts val="2399"/>
              </a:lnSpc>
            </a:pPr>
            <a:endParaRPr lang="en-US" sz="1999" dirty="0">
              <a:solidFill>
                <a:srgbClr val="000000"/>
              </a:solidFill>
              <a:latin typeface="Verdana Pro"/>
              <a:ea typeface="Verdana Pro"/>
              <a:cs typeface="Verdana Pro"/>
              <a:sym typeface="Verdana Pro"/>
            </a:endParaRPr>
          </a:p>
        </p:txBody>
      </p:sp>
      <p:sp>
        <p:nvSpPr>
          <p:cNvPr id="16" name="TextBox 16"/>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REFERENCES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0065758"/>
            <a:ext cx="18288002" cy="218598"/>
            <a:chOff x="0" y="0"/>
            <a:chExt cx="24384002" cy="291464"/>
          </a:xfrm>
        </p:grpSpPr>
        <p:sp>
          <p:nvSpPr>
            <p:cNvPr id="3" name="Freeform 3"/>
            <p:cNvSpPr/>
            <p:nvPr/>
          </p:nvSpPr>
          <p:spPr>
            <a:xfrm>
              <a:off x="0" y="0"/>
              <a:ext cx="24384000" cy="291465"/>
            </a:xfrm>
            <a:custGeom>
              <a:avLst/>
              <a:gdLst/>
              <a:ahLst/>
              <a:cxnLst/>
              <a:rect l="l" t="t" r="r" b="b"/>
              <a:pathLst>
                <a:path w="24384000" h="291465">
                  <a:moveTo>
                    <a:pt x="0" y="0"/>
                  </a:moveTo>
                  <a:lnTo>
                    <a:pt x="24384000" y="0"/>
                  </a:lnTo>
                  <a:lnTo>
                    <a:pt x="24384000" y="291465"/>
                  </a:lnTo>
                  <a:lnTo>
                    <a:pt x="0" y="291465"/>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4639492" y="2886609"/>
            <a:ext cx="9009015" cy="3688008"/>
            <a:chOff x="0" y="0"/>
            <a:chExt cx="12012020" cy="4917344"/>
          </a:xfrm>
        </p:grpSpPr>
        <p:sp>
          <p:nvSpPr>
            <p:cNvPr id="5" name="Freeform 5" descr="Ícone  Descrição gerada automaticamente"/>
            <p:cNvSpPr/>
            <p:nvPr/>
          </p:nvSpPr>
          <p:spPr>
            <a:xfrm>
              <a:off x="0" y="0"/>
              <a:ext cx="12012041" cy="4917313"/>
            </a:xfrm>
            <a:custGeom>
              <a:avLst/>
              <a:gdLst/>
              <a:ahLst/>
              <a:cxnLst/>
              <a:rect l="l" t="t" r="r" b="b"/>
              <a:pathLst>
                <a:path w="12012041" h="4917313">
                  <a:moveTo>
                    <a:pt x="0" y="0"/>
                  </a:moveTo>
                  <a:lnTo>
                    <a:pt x="12012041" y="0"/>
                  </a:lnTo>
                  <a:lnTo>
                    <a:pt x="12012041" y="4917313"/>
                  </a:lnTo>
                  <a:lnTo>
                    <a:pt x="0" y="4917313"/>
                  </a:lnTo>
                  <a:lnTo>
                    <a:pt x="0" y="0"/>
                  </a:lnTo>
                  <a:close/>
                </a:path>
              </a:pathLst>
            </a:custGeom>
            <a:blipFill>
              <a:blip r:embed="rId2"/>
              <a:stretch>
                <a:fillRect/>
              </a:stretch>
            </a:blipFill>
          </p:spPr>
          <p:txBody>
            <a:bodyPr/>
            <a:lstStyle/>
            <a:p>
              <a:endParaRPr lang="pt-BR"/>
            </a:p>
          </p:txBody>
        </p:sp>
      </p:grpSp>
      <p:grpSp>
        <p:nvGrpSpPr>
          <p:cNvPr id="6" name="Group 6"/>
          <p:cNvGrpSpPr/>
          <p:nvPr/>
        </p:nvGrpSpPr>
        <p:grpSpPr>
          <a:xfrm>
            <a:off x="6861130" y="7191506"/>
            <a:ext cx="4565738" cy="464542"/>
            <a:chOff x="0" y="0"/>
            <a:chExt cx="6087650" cy="619389"/>
          </a:xfrm>
        </p:grpSpPr>
        <p:sp>
          <p:nvSpPr>
            <p:cNvPr id="7" name="Freeform 7"/>
            <p:cNvSpPr/>
            <p:nvPr/>
          </p:nvSpPr>
          <p:spPr>
            <a:xfrm>
              <a:off x="0" y="0"/>
              <a:ext cx="6087650" cy="619389"/>
            </a:xfrm>
            <a:custGeom>
              <a:avLst/>
              <a:gdLst/>
              <a:ahLst/>
              <a:cxnLst/>
              <a:rect l="l" t="t" r="r" b="b"/>
              <a:pathLst>
                <a:path w="6087650" h="619389">
                  <a:moveTo>
                    <a:pt x="0" y="0"/>
                  </a:moveTo>
                  <a:lnTo>
                    <a:pt x="6087650" y="0"/>
                  </a:lnTo>
                  <a:lnTo>
                    <a:pt x="6087650" y="619389"/>
                  </a:lnTo>
                  <a:lnTo>
                    <a:pt x="0" y="619389"/>
                  </a:lnTo>
                  <a:close/>
                </a:path>
              </a:pathLst>
            </a:custGeom>
            <a:solidFill>
              <a:srgbClr val="000000">
                <a:alpha val="0"/>
              </a:srgbClr>
            </a:solidFill>
          </p:spPr>
          <p:txBody>
            <a:bodyPr/>
            <a:lstStyle/>
            <a:p>
              <a:endParaRPr lang="pt-BR"/>
            </a:p>
          </p:txBody>
        </p:sp>
        <p:sp>
          <p:nvSpPr>
            <p:cNvPr id="8" name="TextBox 8"/>
            <p:cNvSpPr txBox="1"/>
            <p:nvPr/>
          </p:nvSpPr>
          <p:spPr>
            <a:xfrm>
              <a:off x="0" y="85725"/>
              <a:ext cx="6087650" cy="533664"/>
            </a:xfrm>
            <a:prstGeom prst="rect">
              <a:avLst/>
            </a:prstGeom>
          </p:spPr>
          <p:txBody>
            <a:bodyPr lIns="0" tIns="0" rIns="0" bIns="0" rtlCol="0" anchor="ctr"/>
            <a:lstStyle/>
            <a:p>
              <a:pPr algn="ctr">
                <a:lnSpc>
                  <a:spcPts val="2099"/>
                </a:lnSpc>
              </a:pPr>
              <a:r>
                <a:rPr lang="en-US" sz="2429" b="1">
                  <a:solidFill>
                    <a:srgbClr val="000000"/>
                  </a:solidFill>
                  <a:latin typeface="Verdana Pro Bold"/>
                  <a:ea typeface="Verdana Pro Bold"/>
                  <a:cs typeface="Verdana Pro Bold"/>
                  <a:sym typeface="Verdana Pro Bold"/>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831019" y="2849553"/>
            <a:ext cx="3736846" cy="3736846"/>
            <a:chOff x="0" y="0"/>
            <a:chExt cx="6350000" cy="6350000"/>
          </a:xfrm>
        </p:grpSpPr>
        <p:sp>
          <p:nvSpPr>
            <p:cNvPr id="7" name="Freeform 7"/>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2"/>
              <a:stretch>
                <a:fillRect t="-3194" b="-30138"/>
              </a:stretch>
            </a:blipFill>
          </p:spPr>
          <p:txBody>
            <a:bodyPr/>
            <a:lstStyle/>
            <a:p>
              <a:endParaRPr lang="pt-BR"/>
            </a:p>
          </p:txBody>
        </p:sp>
      </p:grpSp>
      <p:grpSp>
        <p:nvGrpSpPr>
          <p:cNvPr id="8" name="Group 8"/>
          <p:cNvGrpSpPr/>
          <p:nvPr/>
        </p:nvGrpSpPr>
        <p:grpSpPr>
          <a:xfrm>
            <a:off x="5046956" y="2849553"/>
            <a:ext cx="3736846" cy="3736846"/>
            <a:chOff x="0" y="0"/>
            <a:chExt cx="6350000" cy="6350000"/>
          </a:xfrm>
        </p:grpSpPr>
        <p:sp>
          <p:nvSpPr>
            <p:cNvPr id="9" name="Freeform 9"/>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3"/>
              <a:stretch>
                <a:fillRect t="-16680" b="-16680"/>
              </a:stretch>
            </a:blipFill>
          </p:spPr>
          <p:txBody>
            <a:bodyPr/>
            <a:lstStyle/>
            <a:p>
              <a:endParaRPr lang="pt-BR"/>
            </a:p>
          </p:txBody>
        </p:sp>
      </p:grpSp>
      <p:grpSp>
        <p:nvGrpSpPr>
          <p:cNvPr id="10" name="Group 10"/>
          <p:cNvGrpSpPr/>
          <p:nvPr/>
        </p:nvGrpSpPr>
        <p:grpSpPr>
          <a:xfrm>
            <a:off x="9545140" y="2904406"/>
            <a:ext cx="3736846" cy="3736846"/>
            <a:chOff x="0" y="0"/>
            <a:chExt cx="6350000" cy="6350000"/>
          </a:xfrm>
        </p:grpSpPr>
        <p:sp>
          <p:nvSpPr>
            <p:cNvPr id="11" name="Freeform 11"/>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4"/>
              <a:stretch>
                <a:fillRect l="-34631" t="-96266" b="-43077"/>
              </a:stretch>
            </a:blipFill>
          </p:spPr>
          <p:txBody>
            <a:bodyPr/>
            <a:lstStyle/>
            <a:p>
              <a:endParaRPr lang="pt-BR"/>
            </a:p>
          </p:txBody>
        </p:sp>
      </p:grpSp>
      <p:grpSp>
        <p:nvGrpSpPr>
          <p:cNvPr id="12" name="Group 12"/>
          <p:cNvGrpSpPr/>
          <p:nvPr/>
        </p:nvGrpSpPr>
        <p:grpSpPr>
          <a:xfrm>
            <a:off x="13720136" y="2904406"/>
            <a:ext cx="3736846" cy="3736846"/>
            <a:chOff x="0" y="0"/>
            <a:chExt cx="6350000" cy="6350000"/>
          </a:xfrm>
        </p:grpSpPr>
        <p:sp>
          <p:nvSpPr>
            <p:cNvPr id="13" name="Freeform 13"/>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5"/>
              <a:stretch>
                <a:fillRect t="-2338" b="-2338"/>
              </a:stretch>
            </a:blipFill>
          </p:spPr>
          <p:txBody>
            <a:bodyPr/>
            <a:lstStyle/>
            <a:p>
              <a:endParaRPr lang="pt-BR"/>
            </a:p>
          </p:txBody>
        </p:sp>
      </p:grpSp>
      <p:grpSp>
        <p:nvGrpSpPr>
          <p:cNvPr id="14" name="Group 14"/>
          <p:cNvGrpSpPr/>
          <p:nvPr/>
        </p:nvGrpSpPr>
        <p:grpSpPr>
          <a:xfrm>
            <a:off x="225468" y="8482773"/>
            <a:ext cx="690031" cy="2399227"/>
            <a:chOff x="0" y="0"/>
            <a:chExt cx="181744" cy="631895"/>
          </a:xfrm>
        </p:grpSpPr>
        <p:sp>
          <p:nvSpPr>
            <p:cNvPr id="15" name="Freeform 15"/>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6" name="TextBox 16"/>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64741" y="8898092"/>
            <a:ext cx="690031" cy="2399227"/>
            <a:chOff x="0" y="0"/>
            <a:chExt cx="181744" cy="631895"/>
          </a:xfrm>
        </p:grpSpPr>
        <p:sp>
          <p:nvSpPr>
            <p:cNvPr id="18" name="Freeform 1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9" name="TextBox 1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16533228" y="-1171670"/>
            <a:ext cx="690031" cy="2399227"/>
            <a:chOff x="0" y="0"/>
            <a:chExt cx="181744" cy="631895"/>
          </a:xfrm>
        </p:grpSpPr>
        <p:sp>
          <p:nvSpPr>
            <p:cNvPr id="21" name="Freeform 2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2" name="TextBox 2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7372501" y="-756351"/>
            <a:ext cx="690031" cy="2399227"/>
            <a:chOff x="0" y="0"/>
            <a:chExt cx="181744" cy="631895"/>
          </a:xfrm>
        </p:grpSpPr>
        <p:sp>
          <p:nvSpPr>
            <p:cNvPr id="24" name="Freeform 2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5" name="TextBox 2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26" name="TextBox 26"/>
          <p:cNvSpPr txBox="1"/>
          <p:nvPr/>
        </p:nvSpPr>
        <p:spPr>
          <a:xfrm>
            <a:off x="5480218" y="6962843"/>
            <a:ext cx="2870320"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GABRIELLY NASCIMENTO BENTO</a:t>
            </a:r>
          </a:p>
        </p:txBody>
      </p:sp>
      <p:sp>
        <p:nvSpPr>
          <p:cNvPr id="27" name="TextBox 27"/>
          <p:cNvSpPr txBox="1"/>
          <p:nvPr/>
        </p:nvSpPr>
        <p:spPr>
          <a:xfrm>
            <a:off x="9837393" y="6962843"/>
            <a:ext cx="2859348"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GUSTAVO HENRIQUE RIBEIRO DA SILVA</a:t>
            </a:r>
          </a:p>
        </p:txBody>
      </p:sp>
      <p:sp>
        <p:nvSpPr>
          <p:cNvPr id="28" name="TextBox 28"/>
          <p:cNvSpPr txBox="1"/>
          <p:nvPr/>
        </p:nvSpPr>
        <p:spPr>
          <a:xfrm>
            <a:off x="14236311" y="6962843"/>
            <a:ext cx="2704496"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JHONATA ALVES DO NASCIMENTO</a:t>
            </a:r>
          </a:p>
        </p:txBody>
      </p:sp>
      <p:sp>
        <p:nvSpPr>
          <p:cNvPr id="29" name="TextBox 29"/>
          <p:cNvSpPr txBox="1"/>
          <p:nvPr/>
        </p:nvSpPr>
        <p:spPr>
          <a:xfrm>
            <a:off x="1505713" y="6962843"/>
            <a:ext cx="2387458" cy="1193156"/>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ESTER RODRIGUES SOARES</a:t>
            </a:r>
          </a:p>
        </p:txBody>
      </p:sp>
      <p:sp>
        <p:nvSpPr>
          <p:cNvPr id="30" name="TextBox 30"/>
          <p:cNvSpPr txBox="1"/>
          <p:nvPr/>
        </p:nvSpPr>
        <p:spPr>
          <a:xfrm>
            <a:off x="5920739" y="1311851"/>
            <a:ext cx="6446521" cy="819150"/>
          </a:xfrm>
          <a:prstGeom prst="rect">
            <a:avLst/>
          </a:prstGeom>
        </p:spPr>
        <p:txBody>
          <a:bodyPr lIns="0" tIns="0" rIns="0" bIns="0" rtlCol="0" anchor="t">
            <a:spAutoFit/>
          </a:bodyPr>
          <a:lstStyle/>
          <a:p>
            <a:pPr algn="ctr">
              <a:lnSpc>
                <a:spcPts val="6480"/>
              </a:lnSpc>
            </a:pPr>
            <a:r>
              <a:rPr lang="en-US" sz="5400">
                <a:solidFill>
                  <a:srgbClr val="EE8454"/>
                </a:solidFill>
                <a:latin typeface="League Spartan"/>
                <a:ea typeface="League Spartan"/>
                <a:cs typeface="League Spartan"/>
                <a:sym typeface="League Spartan"/>
              </a:rPr>
              <a:t>GROUP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569269" y="87176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5704731" y="9258300"/>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Freeform 15"/>
          <p:cNvSpPr/>
          <p:nvPr/>
        </p:nvSpPr>
        <p:spPr>
          <a:xfrm>
            <a:off x="11030439" y="3189957"/>
            <a:ext cx="5538830" cy="5158036"/>
          </a:xfrm>
          <a:custGeom>
            <a:avLst/>
            <a:gdLst/>
            <a:ahLst/>
            <a:cxnLst/>
            <a:rect l="l" t="t" r="r" b="b"/>
            <a:pathLst>
              <a:path w="5538830" h="5158036">
                <a:moveTo>
                  <a:pt x="0" y="0"/>
                </a:moveTo>
                <a:lnTo>
                  <a:pt x="5538830" y="0"/>
                </a:lnTo>
                <a:lnTo>
                  <a:pt x="5538830" y="5158036"/>
                </a:lnTo>
                <a:lnTo>
                  <a:pt x="0" y="5158036"/>
                </a:lnTo>
                <a:lnTo>
                  <a:pt x="0" y="0"/>
                </a:lnTo>
                <a:close/>
              </a:path>
            </a:pathLst>
          </a:custGeom>
          <a:blipFill>
            <a:blip r:embed="rId3"/>
            <a:stretch>
              <a:fillRect/>
            </a:stretch>
          </a:blipFill>
        </p:spPr>
        <p:txBody>
          <a:bodyPr/>
          <a:lstStyle/>
          <a:p>
            <a:endParaRPr lang="pt-BR"/>
          </a:p>
        </p:txBody>
      </p:sp>
      <p:sp>
        <p:nvSpPr>
          <p:cNvPr id="16" name="TextBox 16"/>
          <p:cNvSpPr txBox="1"/>
          <p:nvPr/>
        </p:nvSpPr>
        <p:spPr>
          <a:xfrm>
            <a:off x="1633081" y="5105400"/>
            <a:ext cx="7510919" cy="128905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Trucks pose </a:t>
            </a:r>
            <a:r>
              <a:rPr lang="en-US" sz="2499" b="1">
                <a:solidFill>
                  <a:srgbClr val="2F5F98"/>
                </a:solidFill>
                <a:latin typeface="Verdana Pro Bold"/>
                <a:ea typeface="Verdana Pro Bold"/>
                <a:cs typeface="Verdana Pro Bold"/>
                <a:sym typeface="Verdana Pro Bold"/>
              </a:rPr>
              <a:t>serious risks</a:t>
            </a:r>
            <a:r>
              <a:rPr lang="en-US" sz="2499">
                <a:solidFill>
                  <a:srgbClr val="000000"/>
                </a:solidFill>
                <a:latin typeface="Verdana Pro"/>
                <a:ea typeface="Verdana Pro"/>
                <a:cs typeface="Verdana Pro"/>
                <a:sym typeface="Verdana Pro"/>
              </a:rPr>
              <a:t> on the road due to </a:t>
            </a:r>
            <a:r>
              <a:rPr lang="en-US" sz="2499" b="1">
                <a:solidFill>
                  <a:srgbClr val="2F5F98"/>
                </a:solidFill>
                <a:latin typeface="Verdana Pro Bold"/>
                <a:ea typeface="Verdana Pro Bold"/>
                <a:cs typeface="Verdana Pro Bold"/>
                <a:sym typeface="Verdana Pro Bold"/>
              </a:rPr>
              <a:t>limited visibility</a:t>
            </a:r>
            <a:r>
              <a:rPr lang="en-US" sz="2499">
                <a:solidFill>
                  <a:srgbClr val="000000"/>
                </a:solidFill>
                <a:latin typeface="Verdana Pro"/>
                <a:ea typeface="Verdana Pro"/>
                <a:cs typeface="Verdana Pro"/>
                <a:sym typeface="Verdana Pro"/>
              </a:rPr>
              <a:t> of pedestrians, cyclists, and smaller vehicles.</a:t>
            </a:r>
          </a:p>
        </p:txBody>
      </p:sp>
      <p:sp>
        <p:nvSpPr>
          <p:cNvPr id="17" name="TextBox 17"/>
          <p:cNvSpPr txBox="1"/>
          <p:nvPr/>
        </p:nvSpPr>
        <p:spPr>
          <a:xfrm>
            <a:off x="3101839" y="1127708"/>
            <a:ext cx="403795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OUR THEME</a:t>
            </a:r>
          </a:p>
        </p:txBody>
      </p:sp>
      <p:sp>
        <p:nvSpPr>
          <p:cNvPr id="18" name="TextBox 18"/>
          <p:cNvSpPr txBox="1"/>
          <p:nvPr/>
        </p:nvSpPr>
        <p:spPr>
          <a:xfrm>
            <a:off x="1633081" y="6716786"/>
            <a:ext cx="7510919" cy="128905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This work aims to </a:t>
            </a:r>
            <a:r>
              <a:rPr lang="en-US" sz="2499" b="1">
                <a:solidFill>
                  <a:srgbClr val="2F5F98"/>
                </a:solidFill>
                <a:latin typeface="Verdana Pro Bold"/>
                <a:ea typeface="Verdana Pro Bold"/>
                <a:cs typeface="Verdana Pro Bold"/>
                <a:sym typeface="Verdana Pro Bold"/>
              </a:rPr>
              <a:t>provide solutions</a:t>
            </a:r>
            <a:r>
              <a:rPr lang="en-US" sz="2499">
                <a:solidFill>
                  <a:srgbClr val="000000"/>
                </a:solidFill>
                <a:latin typeface="Verdana Pro"/>
                <a:ea typeface="Verdana Pro"/>
                <a:cs typeface="Verdana Pro"/>
                <a:sym typeface="Verdana Pro"/>
              </a:rPr>
              <a:t> that </a:t>
            </a:r>
            <a:r>
              <a:rPr lang="en-US" sz="2499" b="1">
                <a:solidFill>
                  <a:srgbClr val="2F5F98"/>
                </a:solidFill>
                <a:latin typeface="Verdana Pro Bold"/>
                <a:ea typeface="Verdana Pro Bold"/>
                <a:cs typeface="Verdana Pro Bold"/>
                <a:sym typeface="Verdana Pro Bold"/>
              </a:rPr>
              <a:t>enhance safety</a:t>
            </a:r>
            <a:r>
              <a:rPr lang="en-US" sz="2499">
                <a:solidFill>
                  <a:srgbClr val="000000"/>
                </a:solidFill>
                <a:latin typeface="Verdana Pro"/>
                <a:ea typeface="Verdana Pro"/>
                <a:cs typeface="Verdana Pro"/>
                <a:sym typeface="Verdana Pro"/>
              </a:rPr>
              <a:t> and </a:t>
            </a:r>
            <a:r>
              <a:rPr lang="en-US" sz="2499" b="1">
                <a:solidFill>
                  <a:srgbClr val="2F5F98"/>
                </a:solidFill>
                <a:latin typeface="Verdana Pro Bold"/>
                <a:ea typeface="Verdana Pro Bold"/>
                <a:cs typeface="Verdana Pro Bold"/>
                <a:sym typeface="Verdana Pro Bold"/>
              </a:rPr>
              <a:t>reduce accidents</a:t>
            </a:r>
            <a:r>
              <a:rPr lang="en-US" sz="2499">
                <a:solidFill>
                  <a:srgbClr val="000000"/>
                </a:solidFill>
                <a:latin typeface="Verdana Pro"/>
                <a:ea typeface="Verdana Pro"/>
                <a:cs typeface="Verdana Pro"/>
                <a:sym typeface="Verdana Pro"/>
              </a:rPr>
              <a:t> caused by blind spots.</a:t>
            </a:r>
          </a:p>
        </p:txBody>
      </p:sp>
      <p:sp>
        <p:nvSpPr>
          <p:cNvPr id="19" name="TextBox 19"/>
          <p:cNvSpPr txBox="1"/>
          <p:nvPr/>
        </p:nvSpPr>
        <p:spPr>
          <a:xfrm>
            <a:off x="1226190" y="3400425"/>
            <a:ext cx="7031769" cy="1057275"/>
          </a:xfrm>
          <a:prstGeom prst="rect">
            <a:avLst/>
          </a:prstGeom>
        </p:spPr>
        <p:txBody>
          <a:bodyPr lIns="0" tIns="0" rIns="0" bIns="0" rtlCol="0" anchor="t">
            <a:spAutoFit/>
          </a:bodyPr>
          <a:lstStyle/>
          <a:p>
            <a:pPr algn="l">
              <a:lnSpc>
                <a:spcPts val="4200"/>
              </a:lnSpc>
            </a:pPr>
            <a:r>
              <a:rPr lang="en-US" sz="3000" b="1">
                <a:solidFill>
                  <a:srgbClr val="2F5F98"/>
                </a:solidFill>
                <a:latin typeface="League Spartan"/>
                <a:ea typeface="League Spartan"/>
                <a:cs typeface="League Spartan"/>
                <a:sym typeface="League Spartan"/>
              </a:rPr>
              <a:t>WHY A BLIND SPOT REDUCTION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036864" y="3749109"/>
            <a:ext cx="7510919" cy="85090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Blind spot risk:</a:t>
            </a:r>
            <a:r>
              <a:rPr lang="en-US" sz="2499">
                <a:solidFill>
                  <a:srgbClr val="000000"/>
                </a:solidFill>
                <a:latin typeface="Verdana Pro"/>
                <a:ea typeface="Verdana Pro"/>
                <a:cs typeface="Verdana Pro"/>
                <a:sym typeface="Verdana Pro"/>
              </a:rPr>
              <a:t> large vehicles remain dangerous in urban traffic.</a:t>
            </a:r>
          </a:p>
        </p:txBody>
      </p:sp>
      <p:sp>
        <p:nvSpPr>
          <p:cNvPr id="10" name="TextBox 10"/>
          <p:cNvSpPr txBox="1"/>
          <p:nvPr/>
        </p:nvSpPr>
        <p:spPr>
          <a:xfrm>
            <a:off x="3637285" y="1127708"/>
            <a:ext cx="3502511"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JUSTIFICATION</a:t>
            </a:r>
          </a:p>
        </p:txBody>
      </p:sp>
      <p:sp>
        <p:nvSpPr>
          <p:cNvPr id="11" name="Freeform 11"/>
          <p:cNvSpPr/>
          <p:nvPr/>
        </p:nvSpPr>
        <p:spPr>
          <a:xfrm>
            <a:off x="10694033" y="2583317"/>
            <a:ext cx="5734629" cy="6294105"/>
          </a:xfrm>
          <a:custGeom>
            <a:avLst/>
            <a:gdLst/>
            <a:ahLst/>
            <a:cxnLst/>
            <a:rect l="l" t="t" r="r" b="b"/>
            <a:pathLst>
              <a:path w="5734629" h="6294105">
                <a:moveTo>
                  <a:pt x="0" y="0"/>
                </a:moveTo>
                <a:lnTo>
                  <a:pt x="5734630" y="0"/>
                </a:lnTo>
                <a:lnTo>
                  <a:pt x="5734630" y="6294106"/>
                </a:lnTo>
                <a:lnTo>
                  <a:pt x="0" y="6294106"/>
                </a:lnTo>
                <a:lnTo>
                  <a:pt x="0" y="0"/>
                </a:lnTo>
                <a:close/>
              </a:path>
            </a:pathLst>
          </a:custGeom>
          <a:blipFill>
            <a:blip r:embed="rId2"/>
            <a:stretch>
              <a:fillRect/>
            </a:stretch>
          </a:blipFill>
        </p:spPr>
        <p:txBody>
          <a:bodyPr/>
          <a:lstStyle/>
          <a:p>
            <a:endParaRPr lang="pt-BR"/>
          </a:p>
        </p:txBody>
      </p:sp>
      <p:sp>
        <p:nvSpPr>
          <p:cNvPr id="12" name="TextBox 12"/>
          <p:cNvSpPr txBox="1"/>
          <p:nvPr/>
        </p:nvSpPr>
        <p:spPr>
          <a:xfrm>
            <a:off x="12292847" y="9029700"/>
            <a:ext cx="2537001" cy="228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midiamax, 2024.</a:t>
            </a:r>
          </a:p>
        </p:txBody>
      </p:sp>
      <p:grpSp>
        <p:nvGrpSpPr>
          <p:cNvPr id="13" name="Group 13"/>
          <p:cNvGrpSpPr/>
          <p:nvPr/>
        </p:nvGrpSpPr>
        <p:grpSpPr>
          <a:xfrm>
            <a:off x="225468" y="8482773"/>
            <a:ext cx="690031" cy="2399227"/>
            <a:chOff x="0" y="0"/>
            <a:chExt cx="181744" cy="631895"/>
          </a:xfrm>
        </p:grpSpPr>
        <p:sp>
          <p:nvSpPr>
            <p:cNvPr id="14" name="Freeform 1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5" name="TextBox 1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6" name="Group 16"/>
          <p:cNvGrpSpPr/>
          <p:nvPr/>
        </p:nvGrpSpPr>
        <p:grpSpPr>
          <a:xfrm>
            <a:off x="1064741" y="8898092"/>
            <a:ext cx="690031" cy="2399227"/>
            <a:chOff x="0" y="0"/>
            <a:chExt cx="181744" cy="631895"/>
          </a:xfrm>
        </p:grpSpPr>
        <p:sp>
          <p:nvSpPr>
            <p:cNvPr id="17" name="Freeform 1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8" name="TextBox 1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9" name="Freeform 19"/>
          <p:cNvSpPr/>
          <p:nvPr/>
        </p:nvSpPr>
        <p:spPr>
          <a:xfrm>
            <a:off x="1387704" y="3869187"/>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0" name="TextBox 20"/>
          <p:cNvSpPr txBox="1"/>
          <p:nvPr/>
        </p:nvSpPr>
        <p:spPr>
          <a:xfrm>
            <a:off x="1992758" y="5028634"/>
            <a:ext cx="7510919"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Serious impact:</a:t>
            </a:r>
            <a:r>
              <a:rPr lang="en-US" sz="2499">
                <a:solidFill>
                  <a:srgbClr val="000000"/>
                </a:solidFill>
                <a:latin typeface="Verdana Pro"/>
                <a:ea typeface="Verdana Pro"/>
                <a:cs typeface="Verdana Pro"/>
                <a:sym typeface="Verdana Pro"/>
              </a:rPr>
              <a:t> over 3,000 pedestrian and cyclist deaths between 2013–2023; 312 in 2024 in Brazil alone.</a:t>
            </a:r>
          </a:p>
        </p:txBody>
      </p:sp>
      <p:sp>
        <p:nvSpPr>
          <p:cNvPr id="21" name="Freeform 21"/>
          <p:cNvSpPr/>
          <p:nvPr/>
        </p:nvSpPr>
        <p:spPr>
          <a:xfrm>
            <a:off x="1343597" y="5153025"/>
            <a:ext cx="265390" cy="251397"/>
          </a:xfrm>
          <a:custGeom>
            <a:avLst/>
            <a:gdLst/>
            <a:ahLst/>
            <a:cxnLst/>
            <a:rect l="l" t="t" r="r" b="b"/>
            <a:pathLst>
              <a:path w="265390" h="251397">
                <a:moveTo>
                  <a:pt x="0" y="0"/>
                </a:moveTo>
                <a:lnTo>
                  <a:pt x="265391" y="0"/>
                </a:lnTo>
                <a:lnTo>
                  <a:pt x="265391"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2" name="TextBox 22"/>
          <p:cNvSpPr txBox="1"/>
          <p:nvPr/>
        </p:nvSpPr>
        <p:spPr>
          <a:xfrm>
            <a:off x="1992758" y="6746309"/>
            <a:ext cx="7510919"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Tech limitations:</a:t>
            </a:r>
            <a:r>
              <a:rPr lang="en-US" sz="2499" b="1">
                <a:solidFill>
                  <a:srgbClr val="000000"/>
                </a:solidFill>
                <a:latin typeface="Verdana Pro Bold"/>
                <a:ea typeface="Verdana Pro Bold"/>
                <a:cs typeface="Verdana Pro Bold"/>
                <a:sym typeface="Verdana Pro Bold"/>
              </a:rPr>
              <a:t> </a:t>
            </a:r>
            <a:r>
              <a:rPr lang="en-US" sz="2499">
                <a:solidFill>
                  <a:srgbClr val="000000"/>
                </a:solidFill>
                <a:latin typeface="Verdana Pro"/>
                <a:ea typeface="Verdana Pro"/>
                <a:cs typeface="Verdana Pro"/>
                <a:sym typeface="Verdana Pro"/>
              </a:rPr>
              <a:t>cameras and sensors still uncommon, especially in older trucks and small transport companies.</a:t>
            </a:r>
          </a:p>
        </p:txBody>
      </p:sp>
      <p:sp>
        <p:nvSpPr>
          <p:cNvPr id="23" name="Freeform 23"/>
          <p:cNvSpPr/>
          <p:nvPr/>
        </p:nvSpPr>
        <p:spPr>
          <a:xfrm>
            <a:off x="1343597" y="6860609"/>
            <a:ext cx="265390" cy="251397"/>
          </a:xfrm>
          <a:custGeom>
            <a:avLst/>
            <a:gdLst/>
            <a:ahLst/>
            <a:cxnLst/>
            <a:rect l="l" t="t" r="r" b="b"/>
            <a:pathLst>
              <a:path w="265390" h="251397">
                <a:moveTo>
                  <a:pt x="0" y="0"/>
                </a:moveTo>
                <a:lnTo>
                  <a:pt x="265391" y="0"/>
                </a:lnTo>
                <a:lnTo>
                  <a:pt x="265391"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175910" y="1127708"/>
            <a:ext cx="4963886"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TARGET AUDIENCE</a:t>
            </a:r>
          </a:p>
        </p:txBody>
      </p:sp>
      <p:sp>
        <p:nvSpPr>
          <p:cNvPr id="10" name="Freeform 10"/>
          <p:cNvSpPr/>
          <p:nvPr/>
        </p:nvSpPr>
        <p:spPr>
          <a:xfrm>
            <a:off x="6615495" y="5734494"/>
            <a:ext cx="11672505" cy="4552506"/>
          </a:xfrm>
          <a:custGeom>
            <a:avLst/>
            <a:gdLst/>
            <a:ahLst/>
            <a:cxnLst/>
            <a:rect l="l" t="t" r="r" b="b"/>
            <a:pathLst>
              <a:path w="11672505" h="4552506">
                <a:moveTo>
                  <a:pt x="0" y="0"/>
                </a:moveTo>
                <a:lnTo>
                  <a:pt x="11672505" y="0"/>
                </a:lnTo>
                <a:lnTo>
                  <a:pt x="11672505" y="4552506"/>
                </a:lnTo>
                <a:lnTo>
                  <a:pt x="0" y="4552506"/>
                </a:lnTo>
                <a:lnTo>
                  <a:pt x="0" y="0"/>
                </a:lnTo>
                <a:close/>
              </a:path>
            </a:pathLst>
          </a:custGeom>
          <a:blipFill>
            <a:blip r:embed="rId3"/>
            <a:stretch>
              <a:fillRect t="-32279" b="-38544"/>
            </a:stretch>
          </a:blipFill>
        </p:spPr>
        <p:txBody>
          <a:bodyPr/>
          <a:lstStyle/>
          <a:p>
            <a:endParaRPr lang="pt-BR"/>
          </a:p>
        </p:txBody>
      </p:sp>
      <p:sp>
        <p:nvSpPr>
          <p:cNvPr id="11" name="TextBox 11"/>
          <p:cNvSpPr txBox="1"/>
          <p:nvPr/>
        </p:nvSpPr>
        <p:spPr>
          <a:xfrm>
            <a:off x="1633081" y="3592136"/>
            <a:ext cx="10489398"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Truck drivers</a:t>
            </a:r>
            <a:r>
              <a:rPr lang="en-US" sz="2499">
                <a:solidFill>
                  <a:srgbClr val="000000"/>
                </a:solidFill>
                <a:latin typeface="Verdana Pro"/>
                <a:ea typeface="Verdana Pro"/>
                <a:cs typeface="Verdana Pro"/>
                <a:sym typeface="Verdana Pro"/>
              </a:rPr>
              <a:t> spending long hours on the road. They are also constantly </a:t>
            </a:r>
            <a:r>
              <a:rPr lang="en-US" sz="2499" b="1">
                <a:solidFill>
                  <a:srgbClr val="2F5F98"/>
                </a:solidFill>
                <a:latin typeface="Verdana Pro Bold"/>
                <a:ea typeface="Verdana Pro Bold"/>
                <a:cs typeface="Verdana Pro Bold"/>
                <a:sym typeface="Verdana Pro Bold"/>
              </a:rPr>
              <a:t>exposed to the unavoidable blind spots</a:t>
            </a:r>
            <a:r>
              <a:rPr lang="en-US" sz="2499">
                <a:solidFill>
                  <a:srgbClr val="000000"/>
                </a:solidFill>
                <a:latin typeface="Verdana Pro"/>
                <a:ea typeface="Verdana Pro"/>
                <a:cs typeface="Verdana Pro"/>
                <a:sym typeface="Verdana Pro"/>
              </a:rPr>
              <a:t> of large vehicles.</a:t>
            </a:r>
          </a:p>
        </p:txBody>
      </p:sp>
      <p:grpSp>
        <p:nvGrpSpPr>
          <p:cNvPr id="12" name="Group 12"/>
          <p:cNvGrpSpPr/>
          <p:nvPr/>
        </p:nvGrpSpPr>
        <p:grpSpPr>
          <a:xfrm>
            <a:off x="225468" y="8482773"/>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064741" y="8898092"/>
            <a:ext cx="690031" cy="2399227"/>
            <a:chOff x="0" y="0"/>
            <a:chExt cx="181744" cy="631895"/>
          </a:xfrm>
        </p:grpSpPr>
        <p:sp>
          <p:nvSpPr>
            <p:cNvPr id="16" name="Freeform 16"/>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7" name="TextBox 17"/>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9065" y="473569"/>
            <a:ext cx="9781808" cy="1838501"/>
            <a:chOff x="0" y="0"/>
            <a:chExt cx="2879609" cy="541203"/>
          </a:xfrm>
        </p:grpSpPr>
        <p:sp>
          <p:nvSpPr>
            <p:cNvPr id="3" name="Freeform 3"/>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4" name="TextBox 4"/>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5" name="Freeform 5"/>
          <p:cNvSpPr/>
          <p:nvPr/>
        </p:nvSpPr>
        <p:spPr>
          <a:xfrm>
            <a:off x="9987257" y="4269124"/>
            <a:ext cx="8691268" cy="6144627"/>
          </a:xfrm>
          <a:custGeom>
            <a:avLst/>
            <a:gdLst/>
            <a:ahLst/>
            <a:cxnLst/>
            <a:rect l="l" t="t" r="r" b="b"/>
            <a:pathLst>
              <a:path w="8691268" h="6144627">
                <a:moveTo>
                  <a:pt x="0" y="0"/>
                </a:moveTo>
                <a:lnTo>
                  <a:pt x="8691268" y="0"/>
                </a:lnTo>
                <a:lnTo>
                  <a:pt x="8691268" y="6144628"/>
                </a:lnTo>
                <a:lnTo>
                  <a:pt x="0" y="6144628"/>
                </a:lnTo>
                <a:lnTo>
                  <a:pt x="0" y="0"/>
                </a:lnTo>
                <a:close/>
              </a:path>
            </a:pathLst>
          </a:custGeom>
          <a:blipFill>
            <a:blip r:embed="rId2"/>
            <a:stretch>
              <a:fillRect l="-25363" t="-17523" b="-616"/>
            </a:stretch>
          </a:blipFill>
        </p:spPr>
        <p:txBody>
          <a:bodyPr/>
          <a:lstStyle/>
          <a:p>
            <a:endParaRPr lang="pt-BR"/>
          </a:p>
        </p:txBody>
      </p:sp>
      <p:sp>
        <p:nvSpPr>
          <p:cNvPr id="6" name="Freeform 6"/>
          <p:cNvSpPr/>
          <p:nvPr/>
        </p:nvSpPr>
        <p:spPr>
          <a:xfrm>
            <a:off x="9564495" y="4313943"/>
            <a:ext cx="1686598" cy="1678165"/>
          </a:xfrm>
          <a:custGeom>
            <a:avLst/>
            <a:gdLst/>
            <a:ahLst/>
            <a:cxnLst/>
            <a:rect l="l" t="t" r="r" b="b"/>
            <a:pathLst>
              <a:path w="1686598" h="1678165">
                <a:moveTo>
                  <a:pt x="0" y="0"/>
                </a:moveTo>
                <a:lnTo>
                  <a:pt x="1686597" y="0"/>
                </a:lnTo>
                <a:lnTo>
                  <a:pt x="1686597" y="1678164"/>
                </a:lnTo>
                <a:lnTo>
                  <a:pt x="0" y="1678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3637285" y="1127708"/>
            <a:ext cx="3502511"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PROBLEMATIC</a:t>
            </a:r>
          </a:p>
        </p:txBody>
      </p:sp>
      <p:sp>
        <p:nvSpPr>
          <p:cNvPr id="8" name="Freeform 8"/>
          <p:cNvSpPr/>
          <p:nvPr/>
        </p:nvSpPr>
        <p:spPr>
          <a:xfrm>
            <a:off x="1278780" y="5695127"/>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a:off x="1278780" y="440925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0" name="TextBox 10"/>
          <p:cNvSpPr txBox="1"/>
          <p:nvPr/>
        </p:nvSpPr>
        <p:spPr>
          <a:xfrm>
            <a:off x="1920929" y="4325232"/>
            <a:ext cx="7000956"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High costs:</a:t>
            </a:r>
            <a:r>
              <a:rPr lang="en-US" sz="2499">
                <a:solidFill>
                  <a:srgbClr val="000000"/>
                </a:solidFill>
                <a:latin typeface="Verdana Pro"/>
                <a:ea typeface="Verdana Pro"/>
                <a:cs typeface="Verdana Pro"/>
                <a:sym typeface="Verdana Pro"/>
              </a:rPr>
              <a:t> Expensive tools deter investment due to financial risks.</a:t>
            </a:r>
          </a:p>
        </p:txBody>
      </p:sp>
      <p:sp>
        <p:nvSpPr>
          <p:cNvPr id="11" name="TextBox 11"/>
          <p:cNvSpPr txBox="1"/>
          <p:nvPr/>
        </p:nvSpPr>
        <p:spPr>
          <a:xfrm>
            <a:off x="1920929" y="5630157"/>
            <a:ext cx="6984523"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Financial risk:</a:t>
            </a:r>
            <a:r>
              <a:rPr lang="en-US" sz="2499">
                <a:solidFill>
                  <a:srgbClr val="000000"/>
                </a:solidFill>
                <a:latin typeface="Verdana Pro"/>
                <a:ea typeface="Verdana Pro"/>
                <a:cs typeface="Verdana Pro"/>
                <a:sym typeface="Verdana Pro"/>
              </a:rPr>
              <a:t> Uncertainty about returns leads truckers to avoid technology.</a:t>
            </a:r>
          </a:p>
        </p:txBody>
      </p:sp>
      <p:sp>
        <p:nvSpPr>
          <p:cNvPr id="12" name="Freeform 12"/>
          <p:cNvSpPr/>
          <p:nvPr/>
        </p:nvSpPr>
        <p:spPr>
          <a:xfrm>
            <a:off x="1278780" y="701910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3" name="TextBox 13"/>
          <p:cNvSpPr txBox="1"/>
          <p:nvPr/>
        </p:nvSpPr>
        <p:spPr>
          <a:xfrm>
            <a:off x="1920929" y="6935082"/>
            <a:ext cx="7000956"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Tech distrust:</a:t>
            </a:r>
            <a:r>
              <a:rPr lang="en-US" sz="2499">
                <a:solidFill>
                  <a:srgbClr val="000000"/>
                </a:solidFill>
                <a:latin typeface="Verdana Pro"/>
                <a:ea typeface="Verdana Pro"/>
                <a:cs typeface="Verdana Pro"/>
                <a:sym typeface="Verdana Pro"/>
              </a:rPr>
              <a:t> Less tech-savvy truckers fear difficulties with digital solutions.</a:t>
            </a:r>
          </a:p>
        </p:txBody>
      </p:sp>
      <p:grpSp>
        <p:nvGrpSpPr>
          <p:cNvPr id="14" name="Group 14"/>
          <p:cNvGrpSpPr>
            <a:grpSpLocks noChangeAspect="1"/>
          </p:cNvGrpSpPr>
          <p:nvPr/>
        </p:nvGrpSpPr>
        <p:grpSpPr>
          <a:xfrm>
            <a:off x="17414310" y="169101"/>
            <a:ext cx="648222" cy="304468"/>
            <a:chOff x="0" y="0"/>
            <a:chExt cx="864296" cy="405958"/>
          </a:xfrm>
        </p:grpSpPr>
        <p:sp>
          <p:nvSpPr>
            <p:cNvPr id="15" name="Freeform 15"/>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16" name="Group 16"/>
          <p:cNvGrpSpPr/>
          <p:nvPr/>
        </p:nvGrpSpPr>
        <p:grpSpPr>
          <a:xfrm>
            <a:off x="16533228" y="-1171670"/>
            <a:ext cx="690031" cy="2399227"/>
            <a:chOff x="0" y="0"/>
            <a:chExt cx="181744" cy="631895"/>
          </a:xfrm>
        </p:grpSpPr>
        <p:sp>
          <p:nvSpPr>
            <p:cNvPr id="17" name="Freeform 1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8" name="TextBox 1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9" name="Group 19"/>
          <p:cNvGrpSpPr/>
          <p:nvPr/>
        </p:nvGrpSpPr>
        <p:grpSpPr>
          <a:xfrm>
            <a:off x="17372501" y="-756351"/>
            <a:ext cx="690031" cy="2399227"/>
            <a:chOff x="0" y="0"/>
            <a:chExt cx="181744" cy="631895"/>
          </a:xfrm>
        </p:grpSpPr>
        <p:sp>
          <p:nvSpPr>
            <p:cNvPr id="20" name="Freeform 2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1" name="TextBox 2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1633081" y="3530132"/>
            <a:ext cx="7510919" cy="172720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General objectives:</a:t>
            </a:r>
            <a:r>
              <a:rPr lang="en-US" sz="2499">
                <a:solidFill>
                  <a:srgbClr val="2F5F98"/>
                </a:solidFill>
                <a:latin typeface="Verdana Pro"/>
                <a:ea typeface="Verdana Pro"/>
                <a:cs typeface="Verdana Pro"/>
                <a:sym typeface="Verdana Pro"/>
              </a:rPr>
              <a:t> </a:t>
            </a:r>
            <a:r>
              <a:rPr lang="en-US" sz="2499">
                <a:solidFill>
                  <a:srgbClr val="000000"/>
                </a:solidFill>
                <a:latin typeface="Verdana Pro"/>
                <a:ea typeface="Verdana Pro"/>
                <a:cs typeface="Verdana Pro"/>
                <a:sym typeface="Verdana Pro"/>
              </a:rPr>
              <a:t>Develop an IoT system with an efficient app to support blind spot monitoring in box trucks and improve road safety.</a:t>
            </a:r>
          </a:p>
        </p:txBody>
      </p:sp>
      <p:sp>
        <p:nvSpPr>
          <p:cNvPr id="10" name="TextBox 10"/>
          <p:cNvSpPr txBox="1"/>
          <p:nvPr/>
        </p:nvSpPr>
        <p:spPr>
          <a:xfrm>
            <a:off x="2175910" y="6193734"/>
            <a:ext cx="6968090" cy="85090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Implement a monitoring system with sensors and cameras.</a:t>
            </a:r>
          </a:p>
        </p:txBody>
      </p:sp>
      <p:sp>
        <p:nvSpPr>
          <p:cNvPr id="11" name="Freeform 11"/>
          <p:cNvSpPr/>
          <p:nvPr/>
        </p:nvSpPr>
        <p:spPr>
          <a:xfrm>
            <a:off x="1633081" y="6315853"/>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2" name="TextBox 12"/>
          <p:cNvSpPr txBox="1"/>
          <p:nvPr/>
        </p:nvSpPr>
        <p:spPr>
          <a:xfrm>
            <a:off x="2175910" y="7304562"/>
            <a:ext cx="6968090" cy="850900"/>
          </a:xfrm>
          <a:prstGeom prst="rect">
            <a:avLst/>
          </a:prstGeom>
        </p:spPr>
        <p:txBody>
          <a:bodyPr lIns="0" tIns="0" rIns="0" bIns="0" rtlCol="0" anchor="t">
            <a:spAutoFit/>
          </a:bodyPr>
          <a:lstStyle/>
          <a:p>
            <a:pPr marL="0" lvl="0" indent="0" algn="just">
              <a:lnSpc>
                <a:spcPts val="3499"/>
              </a:lnSpc>
              <a:spcBef>
                <a:spcPct val="0"/>
              </a:spcBef>
            </a:pPr>
            <a:r>
              <a:rPr lang="en-US" sz="2499" u="none" strike="noStrike">
                <a:solidFill>
                  <a:srgbClr val="000000"/>
                </a:solidFill>
                <a:latin typeface="Verdana Pro"/>
                <a:ea typeface="Verdana Pro"/>
                <a:cs typeface="Verdana Pro"/>
                <a:sym typeface="Verdana Pro"/>
              </a:rPr>
              <a:t>Ensure compatibility with different truck models.</a:t>
            </a:r>
          </a:p>
        </p:txBody>
      </p:sp>
      <p:sp>
        <p:nvSpPr>
          <p:cNvPr id="13" name="Freeform 13"/>
          <p:cNvSpPr/>
          <p:nvPr/>
        </p:nvSpPr>
        <p:spPr>
          <a:xfrm>
            <a:off x="1633081" y="7407631"/>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grpSp>
        <p:nvGrpSpPr>
          <p:cNvPr id="14" name="Group 14"/>
          <p:cNvGrpSpPr/>
          <p:nvPr/>
        </p:nvGrpSpPr>
        <p:grpSpPr>
          <a:xfrm>
            <a:off x="16569269" y="8717660"/>
            <a:ext cx="690031" cy="2399227"/>
            <a:chOff x="0" y="0"/>
            <a:chExt cx="181744" cy="631895"/>
          </a:xfrm>
        </p:grpSpPr>
        <p:sp>
          <p:nvSpPr>
            <p:cNvPr id="15" name="Freeform 15"/>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6" name="TextBox 16"/>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5704731" y="9258300"/>
            <a:ext cx="690031" cy="2399227"/>
            <a:chOff x="0" y="0"/>
            <a:chExt cx="181744" cy="631895"/>
          </a:xfrm>
        </p:grpSpPr>
        <p:sp>
          <p:nvSpPr>
            <p:cNvPr id="18" name="Freeform 1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9" name="TextBox 1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1633081" y="5698434"/>
            <a:ext cx="3487737" cy="361950"/>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Specific objectives:</a:t>
            </a:r>
            <a:r>
              <a:rPr lang="en-US" sz="2499">
                <a:solidFill>
                  <a:srgbClr val="2F5F98"/>
                </a:solidFill>
                <a:latin typeface="Verdana Pro"/>
                <a:ea typeface="Verdana Pro"/>
                <a:cs typeface="Verdana Pro"/>
                <a:sym typeface="Verdana Pro"/>
              </a:rPr>
              <a:t> </a:t>
            </a:r>
          </a:p>
        </p:txBody>
      </p:sp>
      <p:sp>
        <p:nvSpPr>
          <p:cNvPr id="21" name="TextBox 21"/>
          <p:cNvSpPr txBox="1"/>
          <p:nvPr/>
        </p:nvSpPr>
        <p:spPr>
          <a:xfrm>
            <a:off x="3101839" y="1127708"/>
            <a:ext cx="403795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OBJECTIVES</a:t>
            </a:r>
          </a:p>
        </p:txBody>
      </p:sp>
      <p:sp>
        <p:nvSpPr>
          <p:cNvPr id="22" name="TextBox 22"/>
          <p:cNvSpPr txBox="1"/>
          <p:nvPr/>
        </p:nvSpPr>
        <p:spPr>
          <a:xfrm>
            <a:off x="2175910" y="8412637"/>
            <a:ext cx="6968090" cy="4127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Verdana Pro"/>
                <a:ea typeface="Verdana Pro"/>
                <a:cs typeface="Verdana Pro"/>
                <a:sym typeface="Verdana Pro"/>
              </a:rPr>
              <a:t>G</a:t>
            </a:r>
            <a:r>
              <a:rPr lang="en-US" sz="2499" u="none" strike="noStrike">
                <a:solidFill>
                  <a:srgbClr val="000000"/>
                </a:solidFill>
                <a:latin typeface="Verdana Pro"/>
                <a:ea typeface="Verdana Pro"/>
                <a:cs typeface="Verdana Pro"/>
                <a:sym typeface="Verdana Pro"/>
              </a:rPr>
              <a:t>uarantee easy installation and operation.</a:t>
            </a:r>
          </a:p>
        </p:txBody>
      </p:sp>
      <p:sp>
        <p:nvSpPr>
          <p:cNvPr id="23" name="Freeform 23"/>
          <p:cNvSpPr/>
          <p:nvPr/>
        </p:nvSpPr>
        <p:spPr>
          <a:xfrm>
            <a:off x="1633081" y="8515706"/>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4" name="Freeform 24"/>
          <p:cNvSpPr/>
          <p:nvPr/>
        </p:nvSpPr>
        <p:spPr>
          <a:xfrm>
            <a:off x="10640926" y="2903045"/>
            <a:ext cx="5928344" cy="5943202"/>
          </a:xfrm>
          <a:custGeom>
            <a:avLst/>
            <a:gdLst/>
            <a:ahLst/>
            <a:cxnLst/>
            <a:rect l="l" t="t" r="r" b="b"/>
            <a:pathLst>
              <a:path w="5928344" h="5943202">
                <a:moveTo>
                  <a:pt x="0" y="0"/>
                </a:moveTo>
                <a:lnTo>
                  <a:pt x="5928343" y="0"/>
                </a:lnTo>
                <a:lnTo>
                  <a:pt x="5928343" y="5943202"/>
                </a:lnTo>
                <a:lnTo>
                  <a:pt x="0" y="5943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Freeform 9"/>
          <p:cNvSpPr/>
          <p:nvPr/>
        </p:nvSpPr>
        <p:spPr>
          <a:xfrm>
            <a:off x="1548843" y="5024274"/>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0" name="Freeform 10"/>
          <p:cNvSpPr/>
          <p:nvPr/>
        </p:nvSpPr>
        <p:spPr>
          <a:xfrm>
            <a:off x="1548843" y="670179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Freeform 11"/>
          <p:cNvSpPr/>
          <p:nvPr/>
        </p:nvSpPr>
        <p:spPr>
          <a:xfrm>
            <a:off x="10704575" y="2838389"/>
            <a:ext cx="7033846" cy="4114800"/>
          </a:xfrm>
          <a:custGeom>
            <a:avLst/>
            <a:gdLst/>
            <a:ahLst/>
            <a:cxnLst/>
            <a:rect l="l" t="t" r="r" b="b"/>
            <a:pathLst>
              <a:path w="7033846" h="4114800">
                <a:moveTo>
                  <a:pt x="0" y="0"/>
                </a:moveTo>
                <a:lnTo>
                  <a:pt x="7033846" y="0"/>
                </a:lnTo>
                <a:lnTo>
                  <a:pt x="703384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2" name="Freeform 12"/>
          <p:cNvSpPr/>
          <p:nvPr/>
        </p:nvSpPr>
        <p:spPr>
          <a:xfrm>
            <a:off x="13733331" y="3509620"/>
            <a:ext cx="2199617" cy="1971407"/>
          </a:xfrm>
          <a:custGeom>
            <a:avLst/>
            <a:gdLst/>
            <a:ahLst/>
            <a:cxnLst/>
            <a:rect l="l" t="t" r="r" b="b"/>
            <a:pathLst>
              <a:path w="2199617" h="1971407">
                <a:moveTo>
                  <a:pt x="0" y="0"/>
                </a:moveTo>
                <a:lnTo>
                  <a:pt x="2199618" y="0"/>
                </a:lnTo>
                <a:lnTo>
                  <a:pt x="2199618" y="1971407"/>
                </a:lnTo>
                <a:lnTo>
                  <a:pt x="0" y="19714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3" name="Freeform 13"/>
          <p:cNvSpPr/>
          <p:nvPr/>
        </p:nvSpPr>
        <p:spPr>
          <a:xfrm rot="-289960" flipH="1">
            <a:off x="10453939" y="3624336"/>
            <a:ext cx="3004290" cy="6657706"/>
          </a:xfrm>
          <a:custGeom>
            <a:avLst/>
            <a:gdLst/>
            <a:ahLst/>
            <a:cxnLst/>
            <a:rect l="l" t="t" r="r" b="b"/>
            <a:pathLst>
              <a:path w="3004290" h="6657706">
                <a:moveTo>
                  <a:pt x="3004290" y="0"/>
                </a:moveTo>
                <a:lnTo>
                  <a:pt x="0" y="0"/>
                </a:lnTo>
                <a:lnTo>
                  <a:pt x="0" y="6657706"/>
                </a:lnTo>
                <a:lnTo>
                  <a:pt x="3004290" y="6657706"/>
                </a:lnTo>
                <a:lnTo>
                  <a:pt x="30042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14" name="TextBox 14"/>
          <p:cNvSpPr txBox="1"/>
          <p:nvPr/>
        </p:nvSpPr>
        <p:spPr>
          <a:xfrm>
            <a:off x="3242209" y="1127708"/>
            <a:ext cx="389758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METHODOLOGY</a:t>
            </a:r>
          </a:p>
        </p:txBody>
      </p:sp>
      <p:sp>
        <p:nvSpPr>
          <p:cNvPr id="15" name="TextBox 15"/>
          <p:cNvSpPr txBox="1"/>
          <p:nvPr/>
        </p:nvSpPr>
        <p:spPr>
          <a:xfrm>
            <a:off x="1202081" y="3733190"/>
            <a:ext cx="7031769" cy="523875"/>
          </a:xfrm>
          <a:prstGeom prst="rect">
            <a:avLst/>
          </a:prstGeom>
        </p:spPr>
        <p:txBody>
          <a:bodyPr lIns="0" tIns="0" rIns="0" bIns="0" rtlCol="0" anchor="t">
            <a:spAutoFit/>
          </a:bodyPr>
          <a:lstStyle/>
          <a:p>
            <a:pPr algn="l">
              <a:lnSpc>
                <a:spcPts val="4200"/>
              </a:lnSpc>
            </a:pPr>
            <a:r>
              <a:rPr lang="en-US" sz="3000" b="1">
                <a:solidFill>
                  <a:srgbClr val="2F5F98"/>
                </a:solidFill>
                <a:latin typeface="League Spartan"/>
                <a:ea typeface="League Spartan"/>
                <a:cs typeface="League Spartan"/>
                <a:sym typeface="League Spartan"/>
              </a:rPr>
              <a:t>QUALITATIVE METHODOLOGY:</a:t>
            </a:r>
          </a:p>
        </p:txBody>
      </p:sp>
      <p:sp>
        <p:nvSpPr>
          <p:cNvPr id="16" name="TextBox 16"/>
          <p:cNvSpPr txBox="1"/>
          <p:nvPr/>
        </p:nvSpPr>
        <p:spPr>
          <a:xfrm>
            <a:off x="2213697" y="4933340"/>
            <a:ext cx="6966227" cy="1104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Qualitative changes do not come from quantitative ones, but replace them. (MARCONI and LAKATOS, 2017).</a:t>
            </a:r>
          </a:p>
        </p:txBody>
      </p:sp>
      <p:sp>
        <p:nvSpPr>
          <p:cNvPr id="17" name="TextBox 17"/>
          <p:cNvSpPr txBox="1"/>
          <p:nvPr/>
        </p:nvSpPr>
        <p:spPr>
          <a:xfrm>
            <a:off x="2213697" y="6635117"/>
            <a:ext cx="6966227" cy="73342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Based on box truck accidents and visual impairments.</a:t>
            </a:r>
          </a:p>
        </p:txBody>
      </p:sp>
      <p:sp>
        <p:nvSpPr>
          <p:cNvPr id="18" name="TextBox 18"/>
          <p:cNvSpPr txBox="1"/>
          <p:nvPr/>
        </p:nvSpPr>
        <p:spPr>
          <a:xfrm>
            <a:off x="12945073" y="5833452"/>
            <a:ext cx="4314227" cy="409575"/>
          </a:xfrm>
          <a:prstGeom prst="rect">
            <a:avLst/>
          </a:prstGeom>
        </p:spPr>
        <p:txBody>
          <a:bodyPr lIns="0" tIns="0" rIns="0" bIns="0" rtlCol="0" anchor="t">
            <a:spAutoFit/>
          </a:bodyPr>
          <a:lstStyle/>
          <a:p>
            <a:pPr algn="ctr">
              <a:lnSpc>
                <a:spcPts val="3240"/>
              </a:lnSpc>
              <a:spcBef>
                <a:spcPct val="0"/>
              </a:spcBef>
            </a:pPr>
            <a:r>
              <a:rPr lang="en-US" sz="2700">
                <a:solidFill>
                  <a:srgbClr val="FFFFFF"/>
                </a:solidFill>
                <a:latin typeface="Dekko"/>
                <a:ea typeface="Dekko"/>
                <a:cs typeface="Dekko"/>
                <a:sym typeface="Dekko"/>
              </a:rPr>
              <a:t>less quantity more quality</a:t>
            </a:r>
          </a:p>
        </p:txBody>
      </p:sp>
      <p:grpSp>
        <p:nvGrpSpPr>
          <p:cNvPr id="19" name="Group 19"/>
          <p:cNvGrpSpPr/>
          <p:nvPr/>
        </p:nvGrpSpPr>
        <p:grpSpPr>
          <a:xfrm>
            <a:off x="225468" y="8482773"/>
            <a:ext cx="690031" cy="2399227"/>
            <a:chOff x="0" y="0"/>
            <a:chExt cx="181744" cy="631895"/>
          </a:xfrm>
        </p:grpSpPr>
        <p:sp>
          <p:nvSpPr>
            <p:cNvPr id="20" name="Freeform 2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1" name="TextBox 2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2" name="Group 22"/>
          <p:cNvGrpSpPr/>
          <p:nvPr/>
        </p:nvGrpSpPr>
        <p:grpSpPr>
          <a:xfrm>
            <a:off x="1064741" y="8898092"/>
            <a:ext cx="690031" cy="2399227"/>
            <a:chOff x="0" y="0"/>
            <a:chExt cx="181744" cy="631895"/>
          </a:xfrm>
        </p:grpSpPr>
        <p:sp>
          <p:nvSpPr>
            <p:cNvPr id="23" name="Freeform 2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4" name="TextBox 2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CONCEPTUAL FOUNDATIONS</a:t>
            </a:r>
          </a:p>
        </p:txBody>
      </p:sp>
      <p:sp>
        <p:nvSpPr>
          <p:cNvPr id="10" name="TextBox 10"/>
          <p:cNvSpPr txBox="1"/>
          <p:nvPr/>
        </p:nvSpPr>
        <p:spPr>
          <a:xfrm>
            <a:off x="5715081" y="3735672"/>
            <a:ext cx="10504458" cy="14763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In 2019, the Annual Traffic Accident Report, provided by CET (São Paulo State Traffic Engineering Company) reports approximately 758 fatal accidents related to run-overs, collisions, shocks, among others, and 791 deaths.</a:t>
            </a:r>
          </a:p>
        </p:txBody>
      </p:sp>
      <p:grpSp>
        <p:nvGrpSpPr>
          <p:cNvPr id="11" name="Group 11"/>
          <p:cNvGrpSpPr/>
          <p:nvPr/>
        </p:nvGrpSpPr>
        <p:grpSpPr>
          <a:xfrm>
            <a:off x="2068461" y="3024422"/>
            <a:ext cx="3116320" cy="2866007"/>
            <a:chOff x="0" y="0"/>
            <a:chExt cx="4155093" cy="3821342"/>
          </a:xfrm>
        </p:grpSpPr>
        <p:sp>
          <p:nvSpPr>
            <p:cNvPr id="12" name="Freeform 12"/>
            <p:cNvSpPr/>
            <p:nvPr/>
          </p:nvSpPr>
          <p:spPr>
            <a:xfrm>
              <a:off x="0" y="960923"/>
              <a:ext cx="4155093" cy="1773944"/>
            </a:xfrm>
            <a:custGeom>
              <a:avLst/>
              <a:gdLst/>
              <a:ahLst/>
              <a:cxnLst/>
              <a:rect l="l" t="t" r="r" b="b"/>
              <a:pathLst>
                <a:path w="4155093" h="1773944">
                  <a:moveTo>
                    <a:pt x="0" y="0"/>
                  </a:moveTo>
                  <a:lnTo>
                    <a:pt x="4155093" y="0"/>
                  </a:lnTo>
                  <a:lnTo>
                    <a:pt x="4155093" y="1773944"/>
                  </a:lnTo>
                  <a:lnTo>
                    <a:pt x="0" y="1773944"/>
                  </a:lnTo>
                  <a:lnTo>
                    <a:pt x="0" y="0"/>
                  </a:lnTo>
                  <a:close/>
                </a:path>
              </a:pathLst>
            </a:custGeom>
            <a:blipFill>
              <a:blip r:embed="rId3"/>
              <a:stretch>
                <a:fillRect l="-48495" t="-61671" r="-43397" b="-94336"/>
              </a:stretch>
            </a:blipFill>
          </p:spPr>
          <p:txBody>
            <a:bodyPr/>
            <a:lstStyle/>
            <a:p>
              <a:endParaRPr lang="pt-BR"/>
            </a:p>
          </p:txBody>
        </p:sp>
        <p:sp>
          <p:nvSpPr>
            <p:cNvPr id="13" name="TextBox 13"/>
            <p:cNvSpPr txBox="1"/>
            <p:nvPr/>
          </p:nvSpPr>
          <p:spPr>
            <a:xfrm>
              <a:off x="1051426" y="0"/>
              <a:ext cx="205224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1 - CET </a:t>
              </a:r>
            </a:p>
          </p:txBody>
        </p:sp>
        <p:sp>
          <p:nvSpPr>
            <p:cNvPr id="14" name="TextBox 14"/>
            <p:cNvSpPr txBox="1"/>
            <p:nvPr/>
          </p:nvSpPr>
          <p:spPr>
            <a:xfrm>
              <a:off x="197398" y="3516542"/>
              <a:ext cx="3760297"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cetsp.com.br, 2025</a:t>
              </a:r>
            </a:p>
          </p:txBody>
        </p:sp>
      </p:grpSp>
      <p:sp>
        <p:nvSpPr>
          <p:cNvPr id="15" name="TextBox 15"/>
          <p:cNvSpPr txBox="1"/>
          <p:nvPr/>
        </p:nvSpPr>
        <p:spPr>
          <a:xfrm>
            <a:off x="5715081" y="7230797"/>
            <a:ext cx="10504458" cy="14763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The Federal Highway Police (2024) confirms that, among the causes that result in this class of accidents (traffic accidents), are the blind spots of large vehicles such as trucks, buses and longer road vehicles.</a:t>
            </a:r>
          </a:p>
        </p:txBody>
      </p:sp>
      <p:grpSp>
        <p:nvGrpSpPr>
          <p:cNvPr id="16" name="Group 16"/>
          <p:cNvGrpSpPr/>
          <p:nvPr/>
        </p:nvGrpSpPr>
        <p:grpSpPr>
          <a:xfrm>
            <a:off x="2554218" y="6476685"/>
            <a:ext cx="2144805" cy="2869766"/>
            <a:chOff x="0" y="0"/>
            <a:chExt cx="2859740" cy="3826355"/>
          </a:xfrm>
        </p:grpSpPr>
        <p:sp>
          <p:nvSpPr>
            <p:cNvPr id="17" name="Freeform 17"/>
            <p:cNvSpPr/>
            <p:nvPr/>
          </p:nvSpPr>
          <p:spPr>
            <a:xfrm>
              <a:off x="97462" y="431800"/>
              <a:ext cx="2664817" cy="2975455"/>
            </a:xfrm>
            <a:custGeom>
              <a:avLst/>
              <a:gdLst/>
              <a:ahLst/>
              <a:cxnLst/>
              <a:rect l="l" t="t" r="r" b="b"/>
              <a:pathLst>
                <a:path w="2664817" h="2975455">
                  <a:moveTo>
                    <a:pt x="0" y="0"/>
                  </a:moveTo>
                  <a:lnTo>
                    <a:pt x="2664818" y="0"/>
                  </a:lnTo>
                  <a:lnTo>
                    <a:pt x="2664818" y="2975455"/>
                  </a:lnTo>
                  <a:lnTo>
                    <a:pt x="0" y="2975455"/>
                  </a:lnTo>
                  <a:lnTo>
                    <a:pt x="0" y="0"/>
                  </a:lnTo>
                  <a:close/>
                </a:path>
              </a:pathLst>
            </a:custGeom>
            <a:blipFill>
              <a:blip r:embed="rId4"/>
              <a:stretch>
                <a:fillRect l="-13269" t="-15331" r="-129432" b="-17804"/>
              </a:stretch>
            </a:blipFill>
          </p:spPr>
          <p:txBody>
            <a:bodyPr/>
            <a:lstStyle/>
            <a:p>
              <a:endParaRPr lang="pt-BR"/>
            </a:p>
          </p:txBody>
        </p:sp>
        <p:sp>
          <p:nvSpPr>
            <p:cNvPr id="18" name="TextBox 18"/>
            <p:cNvSpPr txBox="1"/>
            <p:nvPr/>
          </p:nvSpPr>
          <p:spPr>
            <a:xfrm>
              <a:off x="387698" y="0"/>
              <a:ext cx="208434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2 - PRF</a:t>
              </a:r>
            </a:p>
          </p:txBody>
        </p:sp>
        <p:sp>
          <p:nvSpPr>
            <p:cNvPr id="19" name="TextBox 19"/>
            <p:cNvSpPr txBox="1"/>
            <p:nvPr/>
          </p:nvSpPr>
          <p:spPr>
            <a:xfrm>
              <a:off x="0" y="3521555"/>
              <a:ext cx="2859740"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gov.br, 2023</a:t>
              </a:r>
            </a:p>
          </p:txBody>
        </p:sp>
      </p:grpSp>
      <p:grpSp>
        <p:nvGrpSpPr>
          <p:cNvPr id="20" name="Group 20"/>
          <p:cNvGrpSpPr/>
          <p:nvPr/>
        </p:nvGrpSpPr>
        <p:grpSpPr>
          <a:xfrm>
            <a:off x="16533228" y="-1171670"/>
            <a:ext cx="690031" cy="2399227"/>
            <a:chOff x="0" y="0"/>
            <a:chExt cx="181744" cy="631895"/>
          </a:xfrm>
        </p:grpSpPr>
        <p:sp>
          <p:nvSpPr>
            <p:cNvPr id="21" name="Freeform 2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2" name="TextBox 2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7372501" y="-756351"/>
            <a:ext cx="690031" cy="2399227"/>
            <a:chOff x="0" y="0"/>
            <a:chExt cx="181744" cy="631895"/>
          </a:xfrm>
        </p:grpSpPr>
        <p:sp>
          <p:nvSpPr>
            <p:cNvPr id="24" name="Freeform 2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5" name="TextBox 2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1608</Words>
  <Application>Microsoft Office PowerPoint</Application>
  <PresentationFormat>Personalizar</PresentationFormat>
  <Paragraphs>184</Paragraphs>
  <Slides>17</Slides>
  <Notes>11</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17</vt:i4>
      </vt:variant>
    </vt:vector>
  </HeadingPairs>
  <TitlesOfParts>
    <vt:vector size="25" baseType="lpstr">
      <vt:lpstr>Calibri (MS) Bold</vt:lpstr>
      <vt:lpstr>Verdana Pro</vt:lpstr>
      <vt:lpstr>Calibri</vt:lpstr>
      <vt:lpstr>Arial</vt:lpstr>
      <vt:lpstr>Verdana Pro Bold</vt:lpstr>
      <vt:lpstr>Dekko</vt:lpstr>
      <vt:lpstr>League Spartan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Apresentation - SafeView</dc:title>
  <cp:lastModifiedBy>Ester Soares</cp:lastModifiedBy>
  <cp:revision>2</cp:revision>
  <dcterms:created xsi:type="dcterms:W3CDTF">2006-08-16T00:00:00Z</dcterms:created>
  <dcterms:modified xsi:type="dcterms:W3CDTF">2025-11-19T02:48:48Z</dcterms:modified>
  <dc:identifier>DAGyQmZ_niM</dc:identifier>
</cp:coreProperties>
</file>